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46" r:id="rId3"/>
    <p:sldId id="259" r:id="rId4"/>
    <p:sldId id="337" r:id="rId5"/>
    <p:sldId id="305" r:id="rId6"/>
    <p:sldId id="306" r:id="rId7"/>
    <p:sldId id="309" r:id="rId8"/>
    <p:sldId id="308" r:id="rId9"/>
    <p:sldId id="312" r:id="rId10"/>
    <p:sldId id="311" r:id="rId11"/>
    <p:sldId id="313" r:id="rId12"/>
    <p:sldId id="314" r:id="rId13"/>
    <p:sldId id="317" r:id="rId14"/>
    <p:sldId id="319" r:id="rId15"/>
    <p:sldId id="330" r:id="rId16"/>
    <p:sldId id="341" r:id="rId17"/>
    <p:sldId id="288" r:id="rId18"/>
    <p:sldId id="331" r:id="rId19"/>
    <p:sldId id="348" r:id="rId20"/>
    <p:sldId id="333" r:id="rId21"/>
    <p:sldId id="324" r:id="rId22"/>
    <p:sldId id="347" r:id="rId23"/>
    <p:sldId id="332" r:id="rId24"/>
    <p:sldId id="327" r:id="rId25"/>
    <p:sldId id="345" r:id="rId26"/>
    <p:sldId id="328" r:id="rId27"/>
    <p:sldId id="280" r:id="rId28"/>
    <p:sldId id="285" r:id="rId29"/>
    <p:sldId id="281" r:id="rId30"/>
    <p:sldId id="282" r:id="rId31"/>
    <p:sldId id="298" r:id="rId32"/>
    <p:sldId id="297" r:id="rId33"/>
    <p:sldId id="283" r:id="rId34"/>
    <p:sldId id="284" r:id="rId35"/>
    <p:sldId id="296" r:id="rId36"/>
    <p:sldId id="299" r:id="rId37"/>
    <p:sldId id="304" r:id="rId38"/>
    <p:sldId id="300" r:id="rId39"/>
    <p:sldId id="294" r:id="rId40"/>
    <p:sldId id="293" r:id="rId41"/>
  </p:sldIdLst>
  <p:sldSz cx="9144000" cy="6858000" type="screen4x3"/>
  <p:notesSz cx="6858000" cy="994727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9933"/>
    <a:srgbClr val="990000"/>
    <a:srgbClr val="FF3399"/>
    <a:srgbClr val="66FF33"/>
    <a:srgbClr val="663300"/>
    <a:srgbClr val="7E3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4059F6-10FF-4A3E-BCF4-B9B04C8758B9}" type="datetimeFigureOut">
              <a:rPr lang="pt-PT" smtClean="0"/>
              <a:t>07/03/2019</a:t>
            </a:fld>
            <a:endParaRPr lang="pt-PT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9DAE0C-33D8-45D5-9428-AD2E0C979F27}" type="slidenum">
              <a:rPr lang="pt-PT" smtClean="0"/>
              <a:t>‹nº›</a:t>
            </a:fld>
            <a:endParaRPr lang="pt-PT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s://www.google.pt/url?sa=i&amp;rct=j&amp;q=&amp;esrc=s&amp;source=images&amp;cd=&amp;cad=rja&amp;uact=8&amp;ved=0ahUKEwjSgKriyKPSAhWRyRoKHebpB7EQjRwIBw&amp;url=https://www.agoramt.com.br/2014/09/188254/&amp;psig=AFQjCNEfa1YB2WvOrFmh-1AdJp4ZEceCdA&amp;ust=148784792818582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pt/url?sa=i&amp;rct=j&amp;q=&amp;esrc=s&amp;source=images&amp;cd=&amp;cad=rja&amp;uact=8&amp;ved=0ahUKEwiB64vLyaPSAhVJChoKHTJzC7oQjRwIBw&amp;url=http://www.iscf.pt/noticia/pais-e-filhos-brincar-e-coisa-seria:548&amp;psig=AFQjCNEfa1YB2WvOrFmh-1AdJp4ZEceCdA&amp;ust=1487847928185827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fabricadementes.com/blog/wp-content/uploads/2015/07/pai-e-filha.jpe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pt/url?sa=i&amp;rct=j&amp;q=&amp;esrc=s&amp;source=images&amp;cd=&amp;cad=rja&amp;uact=8&amp;ved=0ahUKEwin3-Ot7NPSAhVBfRoKHY2fBc0QjRwIBw&amp;url=http://negristylish.blogspot.com/2014/03/a-arte-de-beijar.html&amp;bvm=bv.149397726,d.amc&amp;psig=AFQjCNE6nay0xAdHn5E7V-8U1U7y_L4IOw&amp;ust=14895070359349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t/imgres?imgurl=https://multidatas.files.wordpress.com/2014/08/76556554r66.jpg?w=590&amp;imgrefurl=https://multidatas.wordpress.com/dia-dos-pais/&amp;docid=cvlybx22OSwlDM&amp;tbnid=4aSQUKVoV_uCZM:&amp;vet=1&amp;w=400&amp;h=345&amp;bih=931&amp;biw=1280&amp;q=carinho%20e%20ternura%20entre%20pais%20e%20filhos&amp;ved=0ahUKEwjYybuM7dPSAhWCjlQKHdABBe84ZBAzCAooCDAI&amp;iact=mrc&amp;uact=8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pt/url?sa=i&amp;rct=j&amp;q=&amp;esrc=s&amp;source=images&amp;cd=&amp;cad=rja&amp;uact=8&amp;ved=0ahUKEwjuuLLD7NPSAhVFiRoKHapQBcwQjRwIBw&amp;url=https://br.pinterest.com/explore/fotografia-de-pai-e-filho/&amp;bvm=bv.149397726,d.amc&amp;psig=AFQjCNE6nay0xAdHn5E7V-8U1U7y_L4IOw&amp;ust=148950703593494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pt/url?sa=i&amp;rct=j&amp;q=&amp;esrc=s&amp;source=images&amp;cd=&amp;cad=rja&amp;uact=8&amp;ved=0ahUKEwjhlLvr8NPSAhXJvBoKHbjiC9gQjRwIBw&amp;url=https://www.pinterest.com/pin/502644008385781668/&amp;bvm=bv.149397726,d.amc&amp;psig=AFQjCNEU6gqynFR9CYRsvOjF4UqU32YARQ&amp;ust=148950741555917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www.google.pt/imgres?imgurl=http://www.iclik.com.br/wp-content/uploads/2013/10/Fam%C3%ADlia-feliz.jpg&amp;imgrefurl=http://www.iclik.com.br/harmonia-entre-irmaos-na-familia/&amp;docid=gR3KJVYjEIsMkM&amp;tbnid=dMREWJdQzllolM:&amp;vet=1&amp;w=550&amp;h=412&amp;bih=931&amp;biw=1280&amp;q=imagens%20de%20familia%20com%20harmonia&amp;ved=0ahUKEwj-jPH149PSAhWf8oMKHUcOA-kQMwhBKBcwFw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t/imgres?imgurl=https://makedoseujeito.files.wordpress.com/2015/06/pessoas-sorrindo-1024x575.jpg&amp;imgrefurl=http://www.newpangea.com.br/hoje-e-o-dia-mundial-do-sorriso-entao-veja-10-motivos-para-sorrir&amp;docid=QChrfPlNOsDp2M&amp;tbnid=o2AOxbmJFjADHM:&amp;vet=1&amp;w=1024&amp;h=575&amp;bih=931&amp;biw=1280&amp;q=imagens%20sorrir&amp;ved=0ahUKEwixi9Sf59PSAhVr64MKHcJHBGQQMwhVKDMwMw&amp;iact=mrc&amp;uact=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google.pt/imgres?imgurl=http://cdn1.mundodastribos.com/428797-O-abra%C3%A7o-traz-benef%C3%ADcios-tanto-a-pessoa-que-pratica-quanto-a-que-recebe..jpg&amp;imgrefurl=http://www.mundodastribos.com/como-aliviar-o-estresse-com-um-abraco.html&amp;docid=t-a4WGPSEKp9xM&amp;tbnid=2843uZkGcXEFAM:&amp;vet=1&amp;w=450&amp;h=300&amp;bih=931&amp;biw=1280&amp;q=imagens%20de%20abra%C3%A7os%20entre%20familiares&amp;ved=0ahUKEwi0waTQ5dPSAhWk7oMKHQCwB_s4ZBAzCAUoAzAD&amp;iact=mrc&amp;uact=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pt/imgres?imgurl=https://lh5.googleusercontent.com/-pXADFf-ahck/TYvJwYjIidI/AAAAAAAAADI/zjWJNpTqLvs/s1600/sem+t%C3%ADtulobgh.bmp&amp;imgrefurl=http://sihsilva.blogspot.com/2011/03/regras-que-podem-ser-seguidas-educacao.html&amp;docid=seQDvuH1JoV0KM&amp;tbnid=Axrby03nJWexUM:&amp;vet=1&amp;w=232&amp;h=320&amp;bih=931&amp;biw=1280&amp;q=regras%20de%20educa%C3%A7%C3%A3o&amp;ved=0ahUKEwi_oY7U7dPSAhWLv1QKHa45A_AQMwhiKEAwQA&amp;iact=mrc&amp;uact=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aquarela.com/single-post/2016/11/21/A-import%C3%A2ncia-do-estabelecimento-de-regras-e-limites-na-educa%C3%A7%C3%A3o-dos-filhos" TargetMode="External"/><Relationship Id="rId2" Type="http://schemas.openxmlformats.org/officeDocument/2006/relationships/hyperlink" Target="http://pequenada.com/artigos/seu-filho-dorme-suficien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t/url?sa=i&amp;rct=j&amp;q=&amp;esrc=s&amp;source=images&amp;cd=&amp;cad=rja&amp;uact=8&amp;ved=0ahUKEwiLt4Ta6NPSAhXLORoKHREtDMwQjRwIBw&amp;url=http://www.solucaoadm.com/dicas-gerais-criancas&amp;bvm=bv.149397726,d.amc&amp;psig=AFQjCNHGzvGKqjKe5BDgrEmt4V0v1gzSeQ&amp;ust=1489506038730108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2327" y="-99392"/>
            <a:ext cx="7772400" cy="1470025"/>
          </a:xfrm>
        </p:spPr>
        <p:txBody>
          <a:bodyPr>
            <a:normAutofit/>
          </a:bodyPr>
          <a:lstStyle/>
          <a:p>
            <a:r>
              <a:rPr lang="pt-PT" b="1" dirty="0" err="1" smtClean="0"/>
              <a:t>Session</a:t>
            </a:r>
            <a:r>
              <a:rPr lang="pt-PT" b="1" dirty="0" smtClean="0"/>
              <a:t> </a:t>
            </a:r>
            <a:r>
              <a:rPr lang="pt-PT" b="1" dirty="0" err="1" smtClean="0"/>
              <a:t>on</a:t>
            </a:r>
            <a:r>
              <a:rPr lang="pt-PT" b="1" dirty="0" smtClean="0"/>
              <a:t> </a:t>
            </a:r>
            <a:r>
              <a:rPr lang="pt-PT" b="1" dirty="0" err="1" smtClean="0"/>
              <a:t>Parenting</a:t>
            </a:r>
            <a:endParaRPr lang="pt-PT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12619"/>
            <a:ext cx="7939969" cy="552010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endParaRPr lang="pt-PT" b="0" dirty="0" smtClean="0">
              <a:solidFill>
                <a:srgbClr val="DD4B39"/>
              </a:solidFill>
              <a:effectLst/>
            </a:endParaRPr>
          </a:p>
          <a:p>
            <a:r>
              <a:rPr lang="pt-PT" sz="4600" dirty="0" smtClean="0"/>
              <a:t> </a:t>
            </a:r>
          </a:p>
          <a:p>
            <a:r>
              <a:rPr lang="pt-PT" sz="4600" b="1" dirty="0" err="1" smtClean="0">
                <a:solidFill>
                  <a:schemeClr val="tx1"/>
                </a:solidFill>
              </a:rPr>
              <a:t>Parents</a:t>
            </a:r>
            <a:r>
              <a:rPr lang="pt-PT" sz="4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PT" sz="4600" b="1" dirty="0" err="1" smtClean="0">
                <a:solidFill>
                  <a:schemeClr val="tx1"/>
                </a:solidFill>
              </a:rPr>
              <a:t>and</a:t>
            </a:r>
            <a:r>
              <a:rPr lang="pt-PT" sz="4600" b="1" dirty="0" smtClean="0">
                <a:solidFill>
                  <a:schemeClr val="tx1"/>
                </a:solidFill>
              </a:rPr>
              <a:t> </a:t>
            </a:r>
            <a:r>
              <a:rPr lang="pt-PT" sz="4600" b="1" dirty="0" err="1" smtClean="0">
                <a:solidFill>
                  <a:schemeClr val="tx1"/>
                </a:solidFill>
              </a:rPr>
              <a:t>Children</a:t>
            </a:r>
            <a:endParaRPr lang="pt-PT" sz="4600" b="1" dirty="0" smtClean="0">
              <a:solidFill>
                <a:schemeClr val="tx1"/>
              </a:solidFill>
            </a:endParaRPr>
          </a:p>
          <a:p>
            <a:endParaRPr lang="pt-PT" dirty="0" smtClean="0">
              <a:effectLst/>
            </a:endParaRPr>
          </a:p>
          <a:p>
            <a:endParaRPr lang="pt-PT" dirty="0" smtClean="0">
              <a:effectLst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sz="1200" dirty="0" smtClean="0"/>
          </a:p>
          <a:p>
            <a:endParaRPr lang="pt-PT" sz="1200" dirty="0"/>
          </a:p>
          <a:p>
            <a:endParaRPr lang="pt-PT" sz="1200" dirty="0" smtClean="0"/>
          </a:p>
          <a:p>
            <a:endParaRPr lang="pt-PT" sz="1200" dirty="0"/>
          </a:p>
          <a:p>
            <a:pPr algn="l"/>
            <a:endParaRPr lang="pt-PT" sz="1200" dirty="0" smtClean="0"/>
          </a:p>
          <a:p>
            <a:pPr algn="l"/>
            <a:endParaRPr lang="pt-PT" sz="1200" dirty="0"/>
          </a:p>
          <a:p>
            <a:pPr algn="l"/>
            <a:endParaRPr lang="pt-PT" sz="1200" dirty="0" smtClean="0"/>
          </a:p>
          <a:p>
            <a:pPr algn="l"/>
            <a:endParaRPr lang="pt-PT" sz="1200" dirty="0"/>
          </a:p>
          <a:p>
            <a:pPr algn="l"/>
            <a:endParaRPr lang="pt-PT" sz="1500" dirty="0" smtClean="0"/>
          </a:p>
          <a:p>
            <a:pPr algn="l"/>
            <a:endParaRPr lang="pt-PT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PT" sz="12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PT" sz="12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pt-PT" sz="12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PT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1200" b="1" dirty="0" smtClean="0">
                <a:latin typeface="Arial" pitchFamily="34" charset="0"/>
                <a:cs typeface="Arial" pitchFamily="34" charset="0"/>
              </a:rPr>
              <a:t>Dra. Paula Sousa-Psicóloga dos Serviços de Psicologia e Orientação </a:t>
            </a:r>
          </a:p>
          <a:p>
            <a:pPr algn="ctr"/>
            <a:r>
              <a:rPr lang="pt-PT" sz="1200" b="1" dirty="0">
                <a:latin typeface="Arial" pitchFamily="34" charset="0"/>
                <a:cs typeface="Arial" pitchFamily="34" charset="0"/>
              </a:rPr>
              <a:t>E</a:t>
            </a:r>
            <a:r>
              <a:rPr lang="pt-PT" sz="1200" b="1" dirty="0" smtClean="0">
                <a:latin typeface="Arial" pitchFamily="34" charset="0"/>
                <a:cs typeface="Arial" pitchFamily="34" charset="0"/>
              </a:rPr>
              <a:t>scola Básica e Secundária Dr. Jaime Magalhães Lima</a:t>
            </a:r>
          </a:p>
          <a:p>
            <a:pPr algn="ctr"/>
            <a:r>
              <a:rPr lang="pt-PT" sz="1200" dirty="0" smtClean="0">
                <a:latin typeface="Arial" pitchFamily="34" charset="0"/>
                <a:cs typeface="Arial" pitchFamily="34" charset="0"/>
              </a:rPr>
              <a:t>9th </a:t>
            </a:r>
            <a:r>
              <a:rPr lang="pt-PT" sz="1200" dirty="0" err="1" smtClean="0">
                <a:latin typeface="Arial" pitchFamily="34" charset="0"/>
                <a:cs typeface="Arial" pitchFamily="34" charset="0"/>
              </a:rPr>
              <a:t>November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 2018</a:t>
            </a:r>
            <a:endParaRPr lang="pt-PT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rc_mi" descr="Resultado de imagem para imagens de filhos e pai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6518"/>
            <a:ext cx="3888432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pai e filha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5431"/>
            <a:ext cx="3384376" cy="219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Resultado de imagem para imagens de filhos e pais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52839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290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PT" sz="3600" b="1" i="1" cap="small" dirty="0" err="1" smtClean="0">
                <a:latin typeface="Adobe Caslon Pro" panose="0205050205050A020403" pitchFamily="18" charset="0"/>
              </a:rPr>
              <a:t>Family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: A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Systemic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View</a:t>
            </a:r>
            <a:endParaRPr lang="pt-PT" sz="3600" cap="small" dirty="0">
              <a:latin typeface="Adobe Caslon Pro" panose="0205050205050A020403" pitchFamily="18" charset="0"/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539552" y="2168860"/>
            <a:ext cx="8229600" cy="36724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life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cycle</a:t>
            </a:r>
            <a:r>
              <a:rPr lang="pt-PT" sz="2000" dirty="0" smtClean="0">
                <a:latin typeface="Adobe Caslon Pro" panose="0205050205050A020403" pitchFamily="18" charset="0"/>
              </a:rPr>
              <a:t>: </a:t>
            </a:r>
            <a:r>
              <a:rPr lang="pt-PT" sz="20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evolution</a:t>
            </a:r>
            <a:r>
              <a:rPr lang="pt-PT" sz="2000" dirty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along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time </a:t>
            </a:r>
            <a:r>
              <a:rPr lang="pt-PT" sz="2000" dirty="0" err="1" smtClean="0">
                <a:latin typeface="Adobe Caslon Pro" panose="0205050205050A020403" pitchFamily="18" charset="0"/>
              </a:rPr>
              <a:t>is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characterized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by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different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stages</a:t>
            </a:r>
            <a:r>
              <a:rPr lang="pt-PT" sz="2000" dirty="0" smtClean="0">
                <a:latin typeface="Adobe Caslon Pro" panose="0205050205050A020403" pitchFamily="18" charset="0"/>
              </a:rPr>
              <a:t>:</a:t>
            </a:r>
          </a:p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pt-PT" sz="1800" dirty="0" err="1" smtClean="0">
                <a:latin typeface="Adobe Caslon Pro" panose="0205050205050A020403" pitchFamily="18" charset="0"/>
              </a:rPr>
              <a:t>Couple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 smtClean="0">
                <a:latin typeface="Adobe Caslon Pro" panose="0205050205050A020403" pitchFamily="18" charset="0"/>
              </a:rPr>
              <a:t>formation</a:t>
            </a:r>
            <a:endParaRPr lang="pt-PT" sz="1800" dirty="0" smtClean="0">
              <a:latin typeface="Adobe Caslon Pro" panose="0205050205050A020403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pt-PT" sz="18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 smtClean="0">
                <a:latin typeface="Adobe Caslon Pro" panose="0205050205050A020403" pitchFamily="18" charset="0"/>
              </a:rPr>
              <a:t>with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 smtClean="0">
                <a:latin typeface="Adobe Caslon Pro" panose="0205050205050A020403" pitchFamily="18" charset="0"/>
              </a:rPr>
              <a:t>little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 smtClean="0">
                <a:latin typeface="Adobe Caslon Pro" panose="0205050205050A020403" pitchFamily="18" charset="0"/>
              </a:rPr>
              <a:t>children</a:t>
            </a:r>
            <a:endParaRPr lang="pt-PT" sz="1800" dirty="0" smtClean="0">
              <a:latin typeface="Adobe Caslon Pro" panose="0205050205050A020403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pt-PT" sz="18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 smtClean="0">
                <a:latin typeface="Adobe Caslon Pro" panose="0205050205050A020403" pitchFamily="18" charset="0"/>
              </a:rPr>
              <a:t>with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>
                <a:latin typeface="Adobe Caslon Pro" panose="0205050205050A020403" pitchFamily="18" charset="0"/>
              </a:rPr>
              <a:t>s</a:t>
            </a:r>
            <a:r>
              <a:rPr lang="pt-PT" sz="1800" dirty="0" err="1" smtClean="0">
                <a:latin typeface="Adobe Caslon Pro" panose="0205050205050A020403" pitchFamily="18" charset="0"/>
              </a:rPr>
              <a:t>chool</a:t>
            </a:r>
            <a:r>
              <a:rPr lang="pt-PT" sz="1800" dirty="0" smtClean="0">
                <a:latin typeface="Adobe Caslon Pro" panose="0205050205050A020403" pitchFamily="18" charset="0"/>
              </a:rPr>
              <a:t>-age </a:t>
            </a:r>
            <a:r>
              <a:rPr lang="pt-PT" sz="1800" dirty="0" err="1" smtClean="0">
                <a:latin typeface="Adobe Caslon Pro" panose="0205050205050A020403" pitchFamily="18" charset="0"/>
              </a:rPr>
              <a:t>children</a:t>
            </a:r>
            <a:endParaRPr lang="pt-PT" sz="1800" dirty="0" smtClean="0">
              <a:latin typeface="Adobe Caslon Pro" panose="0205050205050A020403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pt-PT" sz="18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 smtClean="0">
                <a:latin typeface="Adobe Caslon Pro" panose="0205050205050A020403" pitchFamily="18" charset="0"/>
              </a:rPr>
              <a:t>with</a:t>
            </a:r>
            <a:r>
              <a:rPr lang="pt-PT" sz="1800" dirty="0" smtClean="0">
                <a:latin typeface="Adobe Caslon Pro" panose="0205050205050A020403" pitchFamily="18" charset="0"/>
              </a:rPr>
              <a:t> teenagers</a:t>
            </a:r>
          </a:p>
          <a:p>
            <a:pPr lvl="1" algn="just">
              <a:spcAft>
                <a:spcPts val="600"/>
              </a:spcAft>
            </a:pPr>
            <a:r>
              <a:rPr lang="pt-PT" sz="18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 smtClean="0">
                <a:latin typeface="Adobe Caslon Pro" panose="0205050205050A020403" pitchFamily="18" charset="0"/>
              </a:rPr>
              <a:t>with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 smtClean="0">
                <a:latin typeface="Adobe Caslon Pro" panose="0205050205050A020403" pitchFamily="18" charset="0"/>
              </a:rPr>
              <a:t>adult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r>
              <a:rPr lang="pt-PT" sz="1800" dirty="0" err="1" smtClean="0">
                <a:latin typeface="Adobe Caslon Pro" panose="0205050205050A020403" pitchFamily="18" charset="0"/>
              </a:rPr>
              <a:t>children</a:t>
            </a:r>
            <a:r>
              <a:rPr lang="pt-PT" sz="1800" dirty="0" smtClean="0">
                <a:latin typeface="Adobe Caslon Pro" panose="0205050205050A020403" pitchFamily="18" charset="0"/>
              </a:rPr>
              <a:t> </a:t>
            </a:r>
            <a:endParaRPr lang="pt-PT" sz="1800" dirty="0">
              <a:latin typeface="Adobe Caslon Pro" panose="0205050205050A020403" pitchFamily="18" charset="0"/>
            </a:endParaRPr>
          </a:p>
        </p:txBody>
      </p:sp>
      <p:sp>
        <p:nvSpPr>
          <p:cNvPr id="3" name="Chaveta à direita 2"/>
          <p:cNvSpPr/>
          <p:nvPr/>
        </p:nvSpPr>
        <p:spPr>
          <a:xfrm>
            <a:off x="4397505" y="3639727"/>
            <a:ext cx="360040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arredondado 6"/>
          <p:cNvSpPr/>
          <p:nvPr/>
        </p:nvSpPr>
        <p:spPr>
          <a:xfrm>
            <a:off x="5290776" y="3356992"/>
            <a:ext cx="2520280" cy="2160240"/>
          </a:xfrm>
          <a:prstGeom prst="round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err="1" smtClean="0"/>
              <a:t>Tasks</a:t>
            </a:r>
            <a:endParaRPr lang="pt-PT" dirty="0" smtClean="0"/>
          </a:p>
          <a:p>
            <a:pPr algn="ctr"/>
            <a:endParaRPr lang="pt-PT" dirty="0" smtClean="0"/>
          </a:p>
          <a:p>
            <a:pPr algn="ctr"/>
            <a:r>
              <a:rPr lang="pt-PT" dirty="0" err="1" smtClean="0"/>
              <a:t>Challenges</a:t>
            </a:r>
            <a:r>
              <a:rPr lang="pt-PT" dirty="0" smtClean="0"/>
              <a:t>/</a:t>
            </a:r>
            <a:r>
              <a:rPr lang="pt-PT" dirty="0" err="1" smtClean="0"/>
              <a:t>Demands</a:t>
            </a:r>
            <a:endParaRPr lang="pt-PT" dirty="0" smtClean="0"/>
          </a:p>
          <a:p>
            <a:pPr algn="ctr"/>
            <a:endParaRPr lang="pt-PT" dirty="0"/>
          </a:p>
          <a:p>
            <a:pPr algn="ctr"/>
            <a:r>
              <a:rPr lang="pt-PT" dirty="0" smtClean="0"/>
              <a:t>Times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crisis</a:t>
            </a:r>
            <a:endParaRPr lang="pt-PT" dirty="0" smtClean="0"/>
          </a:p>
          <a:p>
            <a:pPr algn="ctr"/>
            <a:endParaRPr lang="pt-PT" dirty="0" smtClean="0"/>
          </a:p>
          <a:p>
            <a:pPr algn="ctr"/>
            <a:r>
              <a:rPr lang="pt-PT" dirty="0" err="1" smtClean="0"/>
              <a:t>Needs</a:t>
            </a:r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/>
          </a:p>
        </p:txBody>
      </p:sp>
      <p:sp>
        <p:nvSpPr>
          <p:cNvPr id="8" name="Seta para baixo 7"/>
          <p:cNvSpPr/>
          <p:nvPr/>
        </p:nvSpPr>
        <p:spPr>
          <a:xfrm>
            <a:off x="6370896" y="3694466"/>
            <a:ext cx="360040" cy="216024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baixo 8"/>
          <p:cNvSpPr/>
          <p:nvPr/>
        </p:nvSpPr>
        <p:spPr>
          <a:xfrm>
            <a:off x="6370896" y="4221088"/>
            <a:ext cx="360040" cy="216024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baixo 9"/>
          <p:cNvSpPr/>
          <p:nvPr/>
        </p:nvSpPr>
        <p:spPr>
          <a:xfrm>
            <a:off x="6370896" y="4761148"/>
            <a:ext cx="360040" cy="216024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48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539552" y="1916832"/>
            <a:ext cx="8229600" cy="36724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marL="0" indent="0" algn="just">
              <a:buNone/>
            </a:pPr>
            <a:r>
              <a:rPr lang="pt-PT" sz="2800" dirty="0" err="1" smtClean="0">
                <a:latin typeface="Adobe Caslon Pro" panose="0205050205050A020403" pitchFamily="18" charset="0"/>
              </a:rPr>
              <a:t>Need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of</a:t>
            </a:r>
            <a:r>
              <a:rPr lang="pt-PT" sz="2800" dirty="0" smtClean="0">
                <a:latin typeface="Adobe Caslon Pro" panose="0205050205050A020403" pitchFamily="18" charset="0"/>
              </a:rPr>
              <a:t>… “A range </a:t>
            </a:r>
            <a:r>
              <a:rPr lang="pt-PT" sz="2800" dirty="0" err="1" smtClean="0">
                <a:latin typeface="Adobe Caslon Pro" panose="0205050205050A020403" pitchFamily="18" charset="0"/>
              </a:rPr>
              <a:t>of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educational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and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supportive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activities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which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help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parents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and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prospective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parents</a:t>
            </a:r>
            <a:r>
              <a:rPr lang="pt-PT" sz="2800" dirty="0" smtClean="0">
                <a:latin typeface="Adobe Caslon Pro" panose="0205050205050A020403" pitchFamily="18" charset="0"/>
              </a:rPr>
              <a:t> to </a:t>
            </a:r>
            <a:r>
              <a:rPr lang="pt-PT" sz="2800" dirty="0" err="1" smtClean="0">
                <a:latin typeface="Adobe Caslon Pro" panose="0205050205050A020403" pitchFamily="18" charset="0"/>
              </a:rPr>
              <a:t>understand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their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own</a:t>
            </a:r>
            <a:r>
              <a:rPr lang="pt-PT" sz="2800" dirty="0" smtClean="0">
                <a:latin typeface="Adobe Caslon Pro" panose="0205050205050A020403" pitchFamily="18" charset="0"/>
              </a:rPr>
              <a:t> social, </a:t>
            </a:r>
            <a:r>
              <a:rPr lang="pt-PT" sz="2800" dirty="0" err="1" smtClean="0">
                <a:latin typeface="Adobe Caslon Pro" panose="0205050205050A020403" pitchFamily="18" charset="0"/>
              </a:rPr>
              <a:t>emotional</a:t>
            </a:r>
            <a:r>
              <a:rPr lang="pt-PT" sz="2800" dirty="0" smtClean="0">
                <a:latin typeface="Adobe Caslon Pro" panose="0205050205050A020403" pitchFamily="18" charset="0"/>
              </a:rPr>
              <a:t>, </a:t>
            </a:r>
            <a:r>
              <a:rPr lang="pt-PT" sz="2800" dirty="0" err="1" smtClean="0">
                <a:latin typeface="Adobe Caslon Pro" panose="0205050205050A020403" pitchFamily="18" charset="0"/>
              </a:rPr>
              <a:t>psychological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and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physical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needs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and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those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of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their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children</a:t>
            </a:r>
            <a:r>
              <a:rPr lang="pt-PT" sz="2800" dirty="0" smtClean="0">
                <a:latin typeface="Adobe Caslon Pro" panose="0205050205050A020403" pitchFamily="18" charset="0"/>
              </a:rPr>
              <a:t>, </a:t>
            </a:r>
            <a:r>
              <a:rPr lang="pt-PT" sz="2800" dirty="0" err="1" smtClean="0">
                <a:latin typeface="Adobe Caslon Pro" panose="0205050205050A020403" pitchFamily="18" charset="0"/>
              </a:rPr>
              <a:t>and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which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enhance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the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relationship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between</a:t>
            </a:r>
            <a:r>
              <a:rPr lang="pt-PT" sz="2800" dirty="0" smtClean="0">
                <a:latin typeface="Adobe Caslon Pro" panose="0205050205050A020403" pitchFamily="18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</a:rPr>
              <a:t>them</a:t>
            </a:r>
            <a:r>
              <a:rPr lang="pt-PT" sz="2800" dirty="0" smtClean="0">
                <a:latin typeface="Adobe Caslon Pro" panose="0205050205050A020403" pitchFamily="18" charset="0"/>
              </a:rPr>
              <a:t>.” </a:t>
            </a:r>
          </a:p>
          <a:p>
            <a:pPr marL="0" indent="0" algn="r">
              <a:buNone/>
            </a:pPr>
            <a:r>
              <a:rPr lang="pt-PT" sz="2000" dirty="0" smtClean="0">
                <a:latin typeface="Adobe Caslon Pro" panose="0205050205050A020403" pitchFamily="18" charset="0"/>
              </a:rPr>
              <a:t>(</a:t>
            </a:r>
            <a:r>
              <a:rPr lang="pt-PT" sz="2000" dirty="0" err="1" smtClean="0">
                <a:latin typeface="Adobe Caslon Pro" panose="0205050205050A020403" pitchFamily="18" charset="0"/>
              </a:rPr>
              <a:t>Pugh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et</a:t>
            </a:r>
            <a:r>
              <a:rPr lang="pt-PT" sz="2000" dirty="0" smtClean="0">
                <a:latin typeface="Adobe Caslon Pro" panose="0205050205050A020403" pitchFamily="18" charset="0"/>
              </a:rPr>
              <a:t> al, 1997)</a:t>
            </a:r>
          </a:p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PT" sz="3600" b="1" i="1" cap="small" dirty="0" err="1" smtClean="0">
                <a:latin typeface="Adobe Caslon Pro" panose="0205050205050A020403" pitchFamily="18" charset="0"/>
              </a:rPr>
              <a:t>Being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 a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Parent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/>
            </a:r>
            <a:br>
              <a:rPr lang="pt-PT" sz="3600" b="1" i="1" cap="small" dirty="0" smtClean="0">
                <a:latin typeface="Adobe Caslon Pro" panose="0205050205050A020403" pitchFamily="18" charset="0"/>
              </a:rPr>
            </a:br>
            <a:r>
              <a:rPr lang="pt-PT" sz="3600" b="1" i="1" cap="small" dirty="0" err="1" smtClean="0">
                <a:latin typeface="Adobe Caslon Pro" panose="0205050205050A020403" pitchFamily="18" charset="0"/>
              </a:rPr>
              <a:t>Today</a:t>
            </a:r>
            <a:endParaRPr lang="pt-PT" sz="3600" cap="small" dirty="0">
              <a:latin typeface="Adobe Caslon Pro" panose="0205050205050A020403" pitchFamily="18" charset="0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539552" y="1763688"/>
            <a:ext cx="8229600" cy="4525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r>
              <a:rPr lang="pt-PT" sz="2000" dirty="0" smtClean="0">
                <a:latin typeface="Adobe Caslon Pro" panose="0205050205050A020403" pitchFamily="18" charset="0"/>
              </a:rPr>
              <a:t>New </a:t>
            </a:r>
            <a:r>
              <a:rPr lang="pt-PT" sz="20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types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or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changes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within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structure</a:t>
            </a:r>
            <a:r>
              <a:rPr lang="pt-PT" sz="2000" dirty="0" smtClean="0">
                <a:latin typeface="Adobe Caslon Pro" panose="0205050205050A020403" pitchFamily="18" charset="0"/>
              </a:rPr>
              <a:t>/</a:t>
            </a:r>
            <a:r>
              <a:rPr lang="pt-PT" sz="2000" dirty="0" err="1" smtClean="0">
                <a:latin typeface="Adobe Caslon Pro" panose="0205050205050A020403" pitchFamily="18" charset="0"/>
              </a:rPr>
              <a:t>shape</a:t>
            </a:r>
            <a:r>
              <a:rPr lang="pt-PT" sz="2000" dirty="0" smtClean="0">
                <a:latin typeface="Adobe Caslon Pro" panose="0205050205050A020403" pitchFamily="18" charset="0"/>
              </a:rPr>
              <a:t> – more </a:t>
            </a:r>
            <a:r>
              <a:rPr lang="pt-PT" sz="2000" dirty="0" err="1" smtClean="0">
                <a:latin typeface="Adobe Caslon Pro" panose="0205050205050A020403" pitchFamily="18" charset="0"/>
              </a:rPr>
              <a:t>divorces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single-</a:t>
            </a:r>
            <a:r>
              <a:rPr lang="pt-PT" sz="2000" dirty="0" err="1" smtClean="0">
                <a:latin typeface="Adobe Caslon Pro" panose="0205050205050A020403" pitchFamily="18" charset="0"/>
              </a:rPr>
              <a:t>parent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rebuilt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families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Drug</a:t>
            </a:r>
            <a:r>
              <a:rPr lang="pt-PT" sz="2000" dirty="0" smtClean="0">
                <a:latin typeface="Adobe Caslon Pro" panose="0205050205050A020403" pitchFamily="18" charset="0"/>
              </a:rPr>
              <a:t> use, </a:t>
            </a:r>
            <a:r>
              <a:rPr lang="pt-PT" sz="2000" dirty="0" err="1" smtClean="0">
                <a:latin typeface="Adobe Caslon Pro" panose="0205050205050A020403" pitchFamily="18" charset="0"/>
              </a:rPr>
              <a:t>delinquency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violence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early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school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leaving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Raise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precarious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employment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unemployment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consequently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economic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difficulties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Parenting</a:t>
            </a:r>
            <a:r>
              <a:rPr lang="pt-PT" sz="2000" dirty="0" smtClean="0">
                <a:latin typeface="Adobe Caslon Pro" panose="0205050205050A020403" pitchFamily="18" charset="0"/>
              </a:rPr>
              <a:t> abuse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neglect</a:t>
            </a:r>
            <a:r>
              <a:rPr lang="pt-PT" sz="2000" dirty="0" smtClean="0">
                <a:latin typeface="Adobe Caslon Pro" panose="0205050205050A020403" pitchFamily="18" charset="0"/>
              </a:rPr>
              <a:t>,  </a:t>
            </a:r>
            <a:r>
              <a:rPr lang="pt-PT" sz="2000" dirty="0" err="1" smtClean="0">
                <a:latin typeface="Adobe Caslon Pro" panose="0205050205050A020403" pitchFamily="18" charset="0"/>
              </a:rPr>
              <a:t>emotional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problems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both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children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adults</a:t>
            </a:r>
            <a:r>
              <a:rPr lang="pt-PT" sz="2000" dirty="0" smtClean="0">
                <a:latin typeface="Adobe Caslon Pro" panose="0205050205050A020403" pitchFamily="18" charset="0"/>
              </a:rPr>
              <a:t>, as </a:t>
            </a:r>
            <a:r>
              <a:rPr lang="pt-PT" sz="2000" dirty="0" err="1" smtClean="0">
                <a:latin typeface="Adobe Caslon Pro" panose="0205050205050A020403" pitchFamily="18" charset="0"/>
              </a:rPr>
              <a:t>well</a:t>
            </a:r>
            <a:r>
              <a:rPr lang="pt-PT" sz="2000" dirty="0" smtClean="0">
                <a:latin typeface="Adobe Caslon Pro" panose="0205050205050A020403" pitchFamily="18" charset="0"/>
              </a:rPr>
              <a:t> as a </a:t>
            </a:r>
            <a:r>
              <a:rPr lang="pt-PT" sz="2000" dirty="0" err="1" smtClean="0">
                <a:latin typeface="Adobe Caslon Pro" panose="0205050205050A020403" pitchFamily="18" charset="0"/>
              </a:rPr>
              <a:t>very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high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incidence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</a:rPr>
              <a:t> teenager </a:t>
            </a:r>
            <a:r>
              <a:rPr lang="pt-PT" sz="2000" dirty="0" err="1" smtClean="0">
                <a:latin typeface="Adobe Caslon Pro" panose="0205050205050A020403" pitchFamily="18" charset="0"/>
              </a:rPr>
              <a:t>pregnancy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Individualism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competitiveness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Difficulties</a:t>
            </a:r>
            <a:r>
              <a:rPr lang="pt-PT" sz="2000" dirty="0" smtClean="0">
                <a:latin typeface="Adobe Caslon Pro" panose="0205050205050A020403" pitchFamily="18" charset="0"/>
              </a:rPr>
              <a:t> in </a:t>
            </a:r>
            <a:r>
              <a:rPr lang="pt-PT" sz="2000" dirty="0" err="1" smtClean="0">
                <a:latin typeface="Adobe Caslon Pro" panose="0205050205050A020403" pitchFamily="18" charset="0"/>
              </a:rPr>
              <a:t>conciliating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life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professional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career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Parents</a:t>
            </a:r>
            <a:r>
              <a:rPr lang="pt-PT" sz="2000" dirty="0" smtClean="0">
                <a:latin typeface="Adobe Caslon Pro" panose="0205050205050A020403" pitchFamily="18" charset="0"/>
              </a:rPr>
              <a:t>’ </a:t>
            </a:r>
            <a:r>
              <a:rPr lang="pt-PT" sz="2000" dirty="0" err="1" smtClean="0">
                <a:latin typeface="Adobe Caslon Pro" panose="0205050205050A020403" pitchFamily="18" charset="0"/>
              </a:rPr>
              <a:t>limited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availability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low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empathy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towards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their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children’s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needs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along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with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difficulty</a:t>
            </a:r>
            <a:r>
              <a:rPr lang="pt-PT" sz="2000" dirty="0" smtClean="0">
                <a:latin typeface="Adobe Caslon Pro" panose="0205050205050A020403" pitchFamily="18" charset="0"/>
              </a:rPr>
              <a:t> in </a:t>
            </a:r>
            <a:r>
              <a:rPr lang="pt-PT" sz="2000" dirty="0" err="1" smtClean="0">
                <a:latin typeface="Adobe Caslon Pro" panose="0205050205050A020403" pitchFamily="18" charset="0"/>
              </a:rPr>
              <a:t>keeping</a:t>
            </a:r>
            <a:r>
              <a:rPr lang="pt-PT" sz="2000" dirty="0" smtClean="0">
                <a:latin typeface="Adobe Caslon Pro" panose="0205050205050A020403" pitchFamily="18" charset="0"/>
              </a:rPr>
              <a:t> a </a:t>
            </a:r>
            <a:r>
              <a:rPr lang="pt-PT" sz="2000" dirty="0" err="1" smtClean="0">
                <a:latin typeface="Adobe Caslon Pro" panose="0205050205050A020403" pitchFamily="18" charset="0"/>
              </a:rPr>
              <a:t>consistent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affection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bond</a:t>
            </a:r>
            <a:r>
              <a:rPr lang="pt-PT" sz="2000" dirty="0" smtClean="0">
                <a:latin typeface="Adobe Caslon Pro" panose="0205050205050A020403" pitchFamily="18" charset="0"/>
              </a:rPr>
              <a:t>.</a:t>
            </a:r>
          </a:p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endParaRPr lang="pt-PT" sz="20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533493" y="2564904"/>
            <a:ext cx="8229600" cy="2952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Giving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each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2000" dirty="0">
                <a:latin typeface="Adobe Caslon Pro" panose="0205050205050A020403" pitchFamily="18" charset="0"/>
              </a:rPr>
              <a:t> </a:t>
            </a:r>
            <a:r>
              <a:rPr lang="pt-PT" sz="2000" dirty="0" err="1">
                <a:latin typeface="Adobe Caslon Pro" panose="0205050205050A020403" pitchFamily="18" charset="0"/>
              </a:rPr>
              <a:t>the</a:t>
            </a:r>
            <a:r>
              <a:rPr lang="pt-PT" sz="2000" dirty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needed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psycho</a:t>
            </a:r>
            <a:r>
              <a:rPr lang="pt-PT" sz="2000" dirty="0" smtClean="0">
                <a:latin typeface="Adobe Caslon Pro" panose="0205050205050A020403" pitchFamily="18" charset="0"/>
              </a:rPr>
              <a:t>-socio-</a:t>
            </a:r>
            <a:r>
              <a:rPr lang="pt-PT" sz="2000" dirty="0" err="1" smtClean="0">
                <a:latin typeface="Adobe Caslon Pro" panose="0205050205050A020403" pitchFamily="18" charset="0"/>
              </a:rPr>
              <a:t>educational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support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Mobilising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family’s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competencies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energies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based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on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parents</a:t>
            </a:r>
            <a:r>
              <a:rPr lang="pt-PT" sz="2000" dirty="0" smtClean="0">
                <a:latin typeface="Adobe Caslon Pro" panose="0205050205050A020403" pitchFamily="18" charset="0"/>
              </a:rPr>
              <a:t>’ </a:t>
            </a:r>
            <a:r>
              <a:rPr lang="pt-PT" sz="2000" dirty="0" err="1" smtClean="0">
                <a:latin typeface="Adobe Caslon Pro" panose="0205050205050A020403" pitchFamily="18" charset="0"/>
              </a:rPr>
              <a:t>abilities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or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someone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replacing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them</a:t>
            </a:r>
            <a:r>
              <a:rPr lang="pt-PT" sz="2000" dirty="0" smtClean="0">
                <a:latin typeface="Adobe Caslon Pro" panose="0205050205050A020403" pitchFamily="18" charset="0"/>
              </a:rPr>
              <a:t>, 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on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characteristics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dynamics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Preserving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parents</a:t>
            </a:r>
            <a:r>
              <a:rPr lang="pt-PT" sz="2000" dirty="0" smtClean="0">
                <a:latin typeface="Adobe Caslon Pro" panose="0205050205050A020403" pitchFamily="18" charset="0"/>
              </a:rPr>
              <a:t>’ </a:t>
            </a:r>
            <a:r>
              <a:rPr lang="pt-PT" sz="2000" dirty="0" err="1" smtClean="0">
                <a:latin typeface="Adobe Caslon Pro" panose="0205050205050A020403" pitchFamily="18" charset="0"/>
              </a:rPr>
              <a:t>educative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responsability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empowering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their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parenting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abilities</a:t>
            </a:r>
            <a:r>
              <a:rPr lang="pt-PT" sz="2000" dirty="0" smtClean="0">
                <a:latin typeface="Adobe Caslon Pro" panose="0205050205050A020403" pitchFamily="18" charset="0"/>
              </a:rPr>
              <a:t>. 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PT" sz="3600" b="1" i="1" cap="small" dirty="0" err="1" smtClean="0">
                <a:latin typeface="Adobe Caslon Pro" panose="0205050205050A020403" pitchFamily="18" charset="0"/>
              </a:rPr>
              <a:t>Intervention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on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Parenting</a:t>
            </a:r>
            <a:endParaRPr lang="pt-PT" sz="3600" cap="small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PT" sz="3600" b="1" i="1" cap="small" dirty="0" err="1" smtClean="0">
                <a:latin typeface="Adobe Caslon Pro" panose="0205050205050A020403" pitchFamily="18" charset="0"/>
              </a:rPr>
              <a:t>Towards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 a more Positive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Parenting</a:t>
            </a:r>
            <a:endParaRPr lang="pt-PT" sz="3600" cap="small" dirty="0">
              <a:latin typeface="Adobe Caslon Pro" panose="0205050205050A020403" pitchFamily="18" charset="0"/>
            </a:endParaRPr>
          </a:p>
        </p:txBody>
      </p:sp>
      <p:pic>
        <p:nvPicPr>
          <p:cNvPr id="5" name="Marcador de Posição de Conteúdo 3" descr="3&#10; 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0" r="65000" b="51451"/>
          <a:stretch/>
        </p:blipFill>
        <p:spPr bwMode="auto">
          <a:xfrm>
            <a:off x="374510" y="1953511"/>
            <a:ext cx="2520279" cy="165618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Marcador de Posição de Conteúdo 3" descr="3&#10; 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9" t="26242" r="23001" b="21273"/>
          <a:stretch/>
        </p:blipFill>
        <p:spPr bwMode="auto">
          <a:xfrm>
            <a:off x="7858882" y="1817964"/>
            <a:ext cx="1008112" cy="28803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Marcador de Posição de Conteúdo 3" descr="3&#10; 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5" r="66000" b="5527"/>
          <a:stretch/>
        </p:blipFill>
        <p:spPr bwMode="auto">
          <a:xfrm>
            <a:off x="817668" y="4328542"/>
            <a:ext cx="2448273" cy="194421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Marcador de Posição de Conteúdo 3" descr="3&#10; 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3300" r="34000" b="14712"/>
          <a:stretch/>
        </p:blipFill>
        <p:spPr bwMode="auto">
          <a:xfrm>
            <a:off x="3637093" y="2996395"/>
            <a:ext cx="2232248" cy="230425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Marcador de Posição de Conteúdo 3" descr="3&#10; 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0" t="60358" r="1000" b="5527"/>
          <a:stretch/>
        </p:blipFill>
        <p:spPr bwMode="auto">
          <a:xfrm>
            <a:off x="6065481" y="4643449"/>
            <a:ext cx="1872209" cy="1872208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950573" y="366017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cap="small" dirty="0" err="1" smtClean="0">
                <a:latin typeface="Adobe Caslon Pro" panose="0205050205050A020403" pitchFamily="18" charset="0"/>
              </a:rPr>
              <a:t>Attention</a:t>
            </a:r>
            <a:endParaRPr lang="pt-PT" cap="small" dirty="0">
              <a:latin typeface="Adobe Caslon Pro" panose="0205050205050A0204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57728" y="632758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cap="small" dirty="0" err="1" smtClean="0">
                <a:latin typeface="Adobe Caslon Pro" panose="0205050205050A020403" pitchFamily="18" charset="0"/>
              </a:rPr>
              <a:t>Support</a:t>
            </a:r>
            <a:endParaRPr lang="pt-PT" cap="small" dirty="0">
              <a:latin typeface="Adobe Caslon Pro" panose="0205050205050A020403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2131368"/>
            <a:ext cx="157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cap="small" dirty="0" err="1" smtClean="0">
                <a:latin typeface="Adobe Caslon Pro" panose="0205050205050A020403" pitchFamily="18" charset="0"/>
              </a:rPr>
              <a:t>Affection</a:t>
            </a:r>
            <a:endParaRPr lang="pt-PT" sz="2000" cap="small" dirty="0">
              <a:latin typeface="Adobe Caslon Pro" panose="0205050205050A020403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59128" y="5335674"/>
            <a:ext cx="178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cap="small" dirty="0" smtClean="0">
                <a:latin typeface="Adobe Caslon Pro" panose="0205050205050A020403" pitchFamily="18" charset="0"/>
              </a:rPr>
              <a:t>Positive </a:t>
            </a:r>
            <a:r>
              <a:rPr lang="pt-PT" cap="small" dirty="0" err="1" smtClean="0">
                <a:latin typeface="Adobe Caslon Pro" panose="0205050205050A020403" pitchFamily="18" charset="0"/>
              </a:rPr>
              <a:t>orientation</a:t>
            </a:r>
            <a:endParaRPr lang="pt-PT" cap="small" dirty="0">
              <a:latin typeface="Adobe Caslon Pro" panose="0205050205050A0204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35687" y="2996395"/>
            <a:ext cx="158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cap="small" dirty="0" err="1" smtClean="0">
                <a:latin typeface="Adobe Caslon Pro" panose="0205050205050A020403" pitchFamily="18" charset="0"/>
              </a:rPr>
              <a:t>Protection</a:t>
            </a:r>
            <a:endParaRPr lang="pt-PT" cap="small" dirty="0">
              <a:latin typeface="Adobe Caslon Pro" panose="0205050205050A020403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527774" y="632758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cap="small" dirty="0" err="1" smtClean="0">
                <a:latin typeface="Adobe Caslon Pro" panose="0205050205050A020403" pitchFamily="18" charset="0"/>
              </a:rPr>
              <a:t>Acceptance</a:t>
            </a:r>
            <a:endParaRPr lang="pt-PT" cap="small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dobe Caslon Pro" panose="0205050205050A020403" pitchFamily="18" charset="0"/>
                <a:cs typeface="Arial" pitchFamily="34" charset="0"/>
              </a:rPr>
              <a:t>Giving care to our children is the first step of the parents that wish to educate their children correctly. </a:t>
            </a:r>
            <a:endParaRPr lang="pt-BR" sz="2800" dirty="0">
              <a:latin typeface="Adobe Caslon Pro" panose="0205050205050A020403" pitchFamily="18" charset="0"/>
              <a:cs typeface="Arial" pitchFamily="34" charset="0"/>
            </a:endParaRPr>
          </a:p>
          <a:p>
            <a:endParaRPr lang="pt-BR" sz="28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BR" sz="2800" dirty="0" smtClean="0">
                <a:latin typeface="Adobe Caslon Pro" panose="0205050205050A020403" pitchFamily="18" charset="0"/>
                <a:cs typeface="Arial" pitchFamily="34" charset="0"/>
              </a:rPr>
              <a:t>Affection and love are the first stimuli the child needs to get since the day he/she is born. </a:t>
            </a:r>
            <a:endParaRPr lang="pt-BR" sz="2800" dirty="0">
              <a:latin typeface="Adobe Caslon Pro" panose="0205050205050A020403" pitchFamily="18" charset="0"/>
              <a:cs typeface="Arial" pitchFamily="34" charset="0"/>
            </a:endParaRPr>
          </a:p>
          <a:p>
            <a:endParaRPr lang="pt-BR" sz="28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BR" sz="2800" dirty="0" smtClean="0">
                <a:latin typeface="Adobe Caslon Pro" panose="0205050205050A020403" pitchFamily="18" charset="0"/>
                <a:cs typeface="Arial" pitchFamily="34" charset="0"/>
              </a:rPr>
              <a:t>Without these stimuli his/her good emotional development will be much more difficult.</a:t>
            </a:r>
            <a:endParaRPr lang="pt-PT" dirty="0">
              <a:latin typeface="Adobe Caslon Pro" panose="0205050205050A020403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pt-BR" sz="45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Care/Love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Resultado de imagem para carinho e ternura entre pais e filho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16024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Resultado de imagem para carinho e ternura entre pais e filh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6" name="irc_mi" descr="Resultado de imagem para carinho e ternura entre pais e filhos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56" y="2115772"/>
            <a:ext cx="262778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Resultado de imagem para carinho e ternura entre pais e filhos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90" y="3735952"/>
            <a:ext cx="303125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47" y="1318326"/>
            <a:ext cx="3234738" cy="20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8186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7030A0"/>
                </a:solidFill>
              </a:rPr>
              <a:t/>
            </a:r>
            <a:br>
              <a:rPr lang="pt-BR" b="1" dirty="0" smtClean="0">
                <a:solidFill>
                  <a:srgbClr val="7030A0"/>
                </a:solidFill>
              </a:rPr>
            </a:br>
            <a:r>
              <a:rPr lang="pt-PT" dirty="0"/>
              <a:t/>
            </a:r>
            <a:br>
              <a:rPr lang="pt-PT" dirty="0"/>
            </a:br>
            <a:r>
              <a:rPr lang="pt-PT" dirty="0">
                <a:solidFill>
                  <a:srgbClr val="7030A0"/>
                </a:solidFill>
              </a:rPr>
              <a:t/>
            </a:r>
            <a:br>
              <a:rPr lang="pt-PT" dirty="0">
                <a:solidFill>
                  <a:srgbClr val="7030A0"/>
                </a:solidFill>
              </a:rPr>
            </a:br>
            <a:r>
              <a:rPr lang="pt-PT" dirty="0" smtClean="0">
                <a:solidFill>
                  <a:srgbClr val="7030A0"/>
                </a:solidFill>
              </a:rPr>
              <a:t/>
            </a:r>
            <a:br>
              <a:rPr lang="pt-PT" dirty="0" smtClean="0">
                <a:solidFill>
                  <a:srgbClr val="7030A0"/>
                </a:solidFill>
              </a:rPr>
            </a:br>
            <a:r>
              <a:rPr lang="pt-PT" dirty="0">
                <a:solidFill>
                  <a:srgbClr val="7030A0"/>
                </a:solidFill>
              </a:rPr>
              <a:t/>
            </a:r>
            <a:br>
              <a:rPr lang="pt-PT" dirty="0">
                <a:solidFill>
                  <a:srgbClr val="7030A0"/>
                </a:solidFill>
              </a:rPr>
            </a:br>
            <a:endParaRPr lang="pt-PT" dirty="0">
              <a:solidFill>
                <a:srgbClr val="7030A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04204"/>
            <a:ext cx="8229600" cy="3528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Authority is the second basis to know how to educate children. </a:t>
            </a:r>
            <a:endParaRPr lang="pt-BR" sz="240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During the child’s development, authority is essential to reach emotional balance. </a:t>
            </a:r>
            <a:endParaRPr lang="pt-BR" sz="240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If there are no limits, children get lost in a world full of possibilities and stimuli. </a:t>
            </a:r>
            <a:endParaRPr lang="pt-PT" sz="2400" dirty="0">
              <a:latin typeface="Adobe Caslon Pro" panose="0205050205050A020403" pitchFamily="18" charset="0"/>
              <a:cs typeface="Arial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67544" y="620688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  Authority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400" y="834321"/>
            <a:ext cx="8229600" cy="504056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>
                <a:latin typeface="Adobe Caslon Pro" panose="0205050205050A020403" pitchFamily="18" charset="0"/>
              </a:rPr>
              <a:t/>
            </a:r>
            <a:br>
              <a:rPr lang="pt-PT" dirty="0">
                <a:latin typeface="Adobe Caslon Pro" panose="0205050205050A020403" pitchFamily="18" charset="0"/>
              </a:rPr>
            </a:br>
            <a:r>
              <a:rPr lang="pt-PT" sz="4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Rules </a:t>
            </a:r>
            <a:r>
              <a:rPr lang="pt-PT" sz="4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and</a:t>
            </a:r>
            <a:r>
              <a:rPr lang="pt-PT" sz="4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Limits</a:t>
            </a:r>
            <a:endParaRPr lang="pt-PT" sz="4600" b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4400" y="1484784"/>
            <a:ext cx="8229600" cy="4968552"/>
          </a:xfrm>
        </p:spPr>
        <p:txBody>
          <a:bodyPr>
            <a:noAutofit/>
          </a:bodyPr>
          <a:lstStyle/>
          <a:p>
            <a:pPr lvl="0" algn="just"/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rules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limits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are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essential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for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children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learn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how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to self-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control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, to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know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what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right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or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wrong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this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way</a:t>
            </a:r>
            <a:r>
              <a:rPr lang="pt-PT" sz="2200" dirty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making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easier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living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inside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outside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family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circle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.</a:t>
            </a:r>
          </a:p>
          <a:p>
            <a:pPr lvl="0" algn="just"/>
            <a:endParaRPr lang="pt-PT" sz="200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PT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PT" sz="200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PT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PT" sz="200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PT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PT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PT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PT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/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After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setting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/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knowing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rules,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life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becomes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easier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for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both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parents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children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  <a:endParaRPr lang="pt-PT" sz="2200" dirty="0">
              <a:latin typeface="Adobe Caslon Pro" panose="0205050205050A020403" pitchFamily="18" charset="0"/>
              <a:cs typeface="Arial" pitchFamily="34" charset="0"/>
            </a:endParaRPr>
          </a:p>
        </p:txBody>
      </p:sp>
      <p:pic>
        <p:nvPicPr>
          <p:cNvPr id="4" name="irc_mi" descr="Resultado de imagem para regras de educação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416105"/>
            <a:ext cx="3240360" cy="3210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4181748" y="2708920"/>
            <a:ext cx="1716605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chemeClr val="tx1"/>
              </a:solidFill>
              <a:latin typeface="Adobe Caslon Pro" panose="0205050205050A020403" pitchFamily="18" charset="0"/>
            </a:endParaRPr>
          </a:p>
          <a:p>
            <a:pPr algn="ctr"/>
            <a:r>
              <a:rPr lang="pt-PT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OBEY</a:t>
            </a:r>
            <a:endParaRPr lang="pt-PT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Autofit/>
          </a:bodyPr>
          <a:lstStyle/>
          <a:p>
            <a:pPr lvl="0" algn="just">
              <a:buClr>
                <a:srgbClr val="0BD0D9"/>
              </a:buClr>
            </a:pPr>
            <a:r>
              <a:rPr lang="pt-BR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Rules provide safety, as long as they are needed, stable and do not repress too much the children’s sphere of activity.</a:t>
            </a:r>
            <a:endParaRPr lang="pt-BR" sz="2200" dirty="0">
              <a:solidFill>
                <a:prstClr val="black"/>
              </a:solidFill>
              <a:latin typeface="Adobe Caslon Pro" panose="0205050205050A020403" pitchFamily="18" charset="0"/>
            </a:endParaRPr>
          </a:p>
          <a:p>
            <a:pPr lvl="0" algn="just">
              <a:buClr>
                <a:srgbClr val="0BD0D9"/>
              </a:buClr>
            </a:pPr>
            <a:endParaRPr lang="pt-BR" sz="2200" dirty="0" smtClean="0">
              <a:solidFill>
                <a:prstClr val="black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>
              <a:buClr>
                <a:srgbClr val="0BD0D9"/>
              </a:buClr>
            </a:pPr>
            <a:r>
              <a:rPr lang="pt-BR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Children accept the rules much easier and with no objection if they are shown in a clear, safe and constructive way, giving more emphasis on what is allowed instead of on what is forbidden.  </a:t>
            </a:r>
          </a:p>
          <a:p>
            <a:pPr marL="0" lvl="0" indent="0" algn="just">
              <a:buClr>
                <a:srgbClr val="0BD0D9"/>
              </a:buClr>
              <a:buNone/>
            </a:pPr>
            <a:endParaRPr lang="pt-PT" sz="2200" dirty="0">
              <a:solidFill>
                <a:prstClr val="black"/>
              </a:solidFill>
              <a:latin typeface="Adobe Caslon Pro" panose="0205050205050A020403" pitchFamily="18" charset="0"/>
            </a:endParaRPr>
          </a:p>
          <a:p>
            <a:pPr lvl="0" algn="just">
              <a:buClr>
                <a:srgbClr val="0BD0D9"/>
              </a:buClr>
            </a:pP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Whenever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possible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inform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when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time 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to do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something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approaching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so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order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had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given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will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have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obeyed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marL="0" lvl="0" indent="0" algn="just">
              <a:buClr>
                <a:srgbClr val="0BD0D9"/>
              </a:buClr>
              <a:buNone/>
            </a:pPr>
            <a:endParaRPr lang="pt-PT" sz="2200" dirty="0">
              <a:solidFill>
                <a:prstClr val="black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>
              <a:buClr>
                <a:srgbClr val="0BD0D9"/>
              </a:buClr>
            </a:pP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This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way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children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start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getting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ready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finish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what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are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doing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start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developing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notion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200" dirty="0" smtClean="0">
                <a:solidFill>
                  <a:prstClr val="black"/>
                </a:solidFill>
                <a:latin typeface="Adobe Caslon Pro" panose="0205050205050A020403" pitchFamily="18" charset="0"/>
                <a:cs typeface="Arial" pitchFamily="34" charset="0"/>
              </a:rPr>
              <a:t> time. </a:t>
            </a:r>
          </a:p>
          <a:p>
            <a:pPr lvl="0" algn="just">
              <a:buClr>
                <a:srgbClr val="0BD0D9"/>
              </a:buClr>
            </a:pPr>
            <a:endParaRPr lang="pt-PT" sz="2200" dirty="0">
              <a:solidFill>
                <a:prstClr val="black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pt-PT" sz="2200" i="1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Adobe Caslon Pro" panose="0205050205050A020403" pitchFamily="18" charset="0"/>
              </a:rPr>
              <a:t>“In 5 minutes </a:t>
            </a:r>
            <a:r>
              <a:rPr lang="pt-PT" sz="2200" i="1" dirty="0" err="1" smtClean="0">
                <a:solidFill>
                  <a:srgbClr val="0F6FC6">
                    <a:lumMod val="60000"/>
                    <a:lumOff val="40000"/>
                  </a:srgbClr>
                </a:solidFill>
                <a:latin typeface="Adobe Caslon Pro" panose="0205050205050A020403" pitchFamily="18" charset="0"/>
              </a:rPr>
              <a:t>it’s</a:t>
            </a:r>
            <a:r>
              <a:rPr lang="pt-PT" sz="2200" i="1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Adobe Caslon Pro" panose="0205050205050A020403" pitchFamily="18" charset="0"/>
              </a:rPr>
              <a:t> time to pack </a:t>
            </a:r>
            <a:r>
              <a:rPr lang="pt-PT" sz="2200" i="1" dirty="0" err="1" smtClean="0">
                <a:solidFill>
                  <a:srgbClr val="0F6FC6">
                    <a:lumMod val="60000"/>
                    <a:lumOff val="40000"/>
                  </a:srgbClr>
                </a:solidFill>
                <a:latin typeface="Adobe Caslon Pro" panose="0205050205050A020403" pitchFamily="18" charset="0"/>
              </a:rPr>
              <a:t>the</a:t>
            </a:r>
            <a:r>
              <a:rPr lang="pt-PT" sz="2200" i="1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Adobe Caslon Pro" panose="0205050205050A020403" pitchFamily="18" charset="0"/>
              </a:rPr>
              <a:t> Legos.</a:t>
            </a:r>
            <a:r>
              <a:rPr lang="pt-PT" sz="2200" i="1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Adobe Caslon Pro" panose="0205050205050A020403" pitchFamily="18" charset="0"/>
                <a:cs typeface="Arial" pitchFamily="34" charset="0"/>
              </a:rPr>
              <a:t>”</a:t>
            </a:r>
            <a:endParaRPr lang="pt-PT" sz="2200" i="1" dirty="0">
              <a:solidFill>
                <a:srgbClr val="0F6FC6">
                  <a:lumMod val="60000"/>
                  <a:lumOff val="40000"/>
                </a:srgb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>
              <a:buClr>
                <a:srgbClr val="0BD0D9"/>
              </a:buClr>
            </a:pPr>
            <a:endParaRPr lang="pt-PT" sz="2200" dirty="0">
              <a:solidFill>
                <a:prstClr val="black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endParaRPr lang="pt-PT" sz="22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9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Personal</a:t>
            </a:r>
            <a:r>
              <a:rPr lang="pt-PT" sz="48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8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presentation</a:t>
            </a:r>
            <a:endParaRPr lang="pt-PT" sz="4800" b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2060848"/>
            <a:ext cx="7516316" cy="4392488"/>
          </a:xfrm>
        </p:spPr>
        <p:txBody>
          <a:bodyPr>
            <a:normAutofit fontScale="92500"/>
          </a:bodyPr>
          <a:lstStyle/>
          <a:p>
            <a:r>
              <a:rPr lang="pt-PT" i="1" dirty="0" smtClean="0">
                <a:latin typeface="Adobe Caslon Pro" panose="0205050205050A020403" pitchFamily="18" charset="0"/>
              </a:rPr>
              <a:t>I </a:t>
            </a:r>
            <a:r>
              <a:rPr lang="pt-PT" i="1" dirty="0" err="1" smtClean="0">
                <a:latin typeface="Adobe Caslon Pro" panose="0205050205050A020403" pitchFamily="18" charset="0"/>
              </a:rPr>
              <a:t>am</a:t>
            </a:r>
            <a:r>
              <a:rPr lang="pt-PT" i="1" dirty="0" smtClean="0">
                <a:latin typeface="Adobe Caslon Pro" panose="0205050205050A020403" pitchFamily="18" charset="0"/>
              </a:rPr>
              <a:t> _________________________________________</a:t>
            </a:r>
            <a:endParaRPr lang="pt-PT" dirty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r>
              <a:rPr lang="pt-PT" i="1" dirty="0">
                <a:latin typeface="Adobe Caslon Pro" panose="0205050205050A020403" pitchFamily="18" charset="0"/>
              </a:rPr>
              <a:t> </a:t>
            </a:r>
            <a:endParaRPr lang="pt-PT" dirty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r>
              <a:rPr lang="pt-PT" i="1" dirty="0">
                <a:latin typeface="Adobe Caslon Pro" panose="0205050205050A020403" pitchFamily="18" charset="0"/>
              </a:rPr>
              <a:t> </a:t>
            </a:r>
            <a:r>
              <a:rPr lang="pt-PT" i="1" dirty="0" err="1" smtClean="0">
                <a:latin typeface="Adobe Caslon Pro" panose="0205050205050A020403" pitchFamily="18" charset="0"/>
              </a:rPr>
              <a:t>and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err="1" smtClean="0">
                <a:latin typeface="Adobe Caslon Pro" panose="0205050205050A020403" pitchFamily="18" charset="0"/>
              </a:rPr>
              <a:t>my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err="1" smtClean="0">
                <a:latin typeface="Adobe Caslon Pro" panose="0205050205050A020403" pitchFamily="18" charset="0"/>
              </a:rPr>
              <a:t>son</a:t>
            </a:r>
            <a:r>
              <a:rPr lang="pt-PT" i="1" dirty="0" smtClean="0">
                <a:latin typeface="Adobe Caslon Pro" panose="0205050205050A020403" pitchFamily="18" charset="0"/>
              </a:rPr>
              <a:t> / </a:t>
            </a:r>
            <a:r>
              <a:rPr lang="pt-PT" i="1" dirty="0" err="1" smtClean="0">
                <a:latin typeface="Adobe Caslon Pro" panose="0205050205050A020403" pitchFamily="18" charset="0"/>
              </a:rPr>
              <a:t>daughter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err="1" smtClean="0">
                <a:latin typeface="Adobe Caslon Pro" panose="0205050205050A020403" pitchFamily="18" charset="0"/>
              </a:rPr>
              <a:t>is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smtClean="0">
                <a:latin typeface="Adobe Caslon Pro" panose="0205050205050A020403" pitchFamily="18" charset="0"/>
              </a:rPr>
              <a:t>____________________________</a:t>
            </a:r>
            <a:endParaRPr lang="pt-PT" dirty="0" smtClean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r>
              <a:rPr lang="pt-PT" i="1" dirty="0" smtClean="0">
                <a:latin typeface="Adobe Caslon Pro" panose="0205050205050A020403" pitchFamily="18" charset="0"/>
              </a:rPr>
              <a:t> </a:t>
            </a:r>
            <a:endParaRPr lang="pt-PT" dirty="0" smtClean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r>
              <a:rPr lang="pt-PT" i="1" dirty="0" err="1" smtClean="0">
                <a:latin typeface="Adobe Caslon Pro" panose="0205050205050A020403" pitchFamily="18" charset="0"/>
              </a:rPr>
              <a:t>And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err="1" smtClean="0">
                <a:latin typeface="Adobe Caslon Pro" panose="0205050205050A020403" pitchFamily="18" charset="0"/>
              </a:rPr>
              <a:t>his</a:t>
            </a:r>
            <a:r>
              <a:rPr lang="pt-PT" i="1" dirty="0" smtClean="0">
                <a:latin typeface="Adobe Caslon Pro" panose="0205050205050A020403" pitchFamily="18" charset="0"/>
              </a:rPr>
              <a:t>/</a:t>
            </a:r>
            <a:r>
              <a:rPr lang="pt-PT" i="1" dirty="0" err="1" smtClean="0">
                <a:latin typeface="Adobe Caslon Pro" panose="0205050205050A020403" pitchFamily="18" charset="0"/>
              </a:rPr>
              <a:t>her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err="1" smtClean="0">
                <a:latin typeface="Adobe Caslon Pro" panose="0205050205050A020403" pitchFamily="18" charset="0"/>
              </a:rPr>
              <a:t>quality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err="1" smtClean="0">
                <a:latin typeface="Adobe Caslon Pro" panose="0205050205050A020403" pitchFamily="18" charset="0"/>
              </a:rPr>
              <a:t>is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smtClean="0">
                <a:latin typeface="Adobe Caslon Pro" panose="0205050205050A020403" pitchFamily="18" charset="0"/>
              </a:rPr>
              <a:t>_______________________________</a:t>
            </a:r>
            <a:endParaRPr lang="pt-PT" dirty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r>
              <a:rPr lang="pt-PT" i="1" dirty="0">
                <a:latin typeface="Adobe Caslon Pro" panose="0205050205050A020403" pitchFamily="18" charset="0"/>
              </a:rPr>
              <a:t> </a:t>
            </a:r>
            <a:endParaRPr lang="pt-PT" i="1" dirty="0" smtClean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r>
              <a:rPr lang="pt-PT" i="1" dirty="0" smtClean="0">
                <a:latin typeface="Adobe Caslon Pro" panose="0205050205050A020403" pitchFamily="18" charset="0"/>
              </a:rPr>
              <a:t>In </a:t>
            </a:r>
            <a:r>
              <a:rPr lang="pt-PT" i="1" dirty="0" err="1" smtClean="0">
                <a:latin typeface="Adobe Caslon Pro" panose="0205050205050A020403" pitchFamily="18" charset="0"/>
              </a:rPr>
              <a:t>this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err="1" smtClean="0">
                <a:latin typeface="Adobe Caslon Pro" panose="0205050205050A020403" pitchFamily="18" charset="0"/>
              </a:rPr>
              <a:t>session</a:t>
            </a:r>
            <a:r>
              <a:rPr lang="pt-PT" i="1" dirty="0" smtClean="0">
                <a:latin typeface="Adobe Caslon Pro" panose="0205050205050A020403" pitchFamily="18" charset="0"/>
              </a:rPr>
              <a:t> I </a:t>
            </a:r>
            <a:r>
              <a:rPr lang="pt-PT" i="1" dirty="0" err="1" smtClean="0">
                <a:latin typeface="Adobe Caslon Pro" panose="0205050205050A020403" pitchFamily="18" charset="0"/>
              </a:rPr>
              <a:t>would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err="1" smtClean="0">
                <a:latin typeface="Adobe Caslon Pro" panose="0205050205050A020403" pitchFamily="18" charset="0"/>
              </a:rPr>
              <a:t>like</a:t>
            </a:r>
            <a:r>
              <a:rPr lang="pt-PT" i="1" dirty="0" smtClean="0">
                <a:latin typeface="Adobe Caslon Pro" panose="0205050205050A020403" pitchFamily="18" charset="0"/>
              </a:rPr>
              <a:t> to </a:t>
            </a:r>
            <a:r>
              <a:rPr lang="pt-PT" i="1" dirty="0" err="1" smtClean="0">
                <a:latin typeface="Adobe Caslon Pro" panose="0205050205050A020403" pitchFamily="18" charset="0"/>
              </a:rPr>
              <a:t>talk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err="1" smtClean="0">
                <a:latin typeface="Adobe Caslon Pro" panose="0205050205050A020403" pitchFamily="18" charset="0"/>
              </a:rPr>
              <a:t>about</a:t>
            </a:r>
            <a:r>
              <a:rPr lang="pt-PT" i="1" dirty="0" smtClean="0">
                <a:latin typeface="Adobe Caslon Pro" panose="0205050205050A020403" pitchFamily="18" charset="0"/>
              </a:rPr>
              <a:t> </a:t>
            </a:r>
            <a:r>
              <a:rPr lang="pt-PT" i="1" dirty="0" smtClean="0">
                <a:latin typeface="Adobe Caslon Pro" panose="0205050205050A020403" pitchFamily="18" charset="0"/>
              </a:rPr>
              <a:t>__________________</a:t>
            </a:r>
            <a:endParaRPr lang="pt-PT" i="1" dirty="0" smtClean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r>
              <a:rPr lang="pt-PT" i="1" dirty="0" smtClean="0">
                <a:latin typeface="Adobe Caslon Pro" panose="0205050205050A020403" pitchFamily="18" charset="0"/>
              </a:rPr>
              <a:t>________________________________________________________________________________________________</a:t>
            </a:r>
          </a:p>
          <a:p>
            <a:pPr marL="0" indent="0">
              <a:buNone/>
            </a:pPr>
            <a:endParaRPr lang="pt-PT" dirty="0">
              <a:latin typeface="Adobe Caslon Pro" panose="0205050205050A020403" pitchFamily="18" charset="0"/>
            </a:endParaRPr>
          </a:p>
          <a:p>
            <a:endParaRPr lang="pt-PT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7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751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1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Give clear orders</a:t>
            </a:r>
            <a:endParaRPr lang="pt-PT" sz="4100" b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9751" y="1395377"/>
            <a:ext cx="8229600" cy="52019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dobe Caslon Pro" panose="0205050205050A020403" pitchFamily="18" charset="0"/>
              </a:rPr>
              <a:t/>
            </a:r>
            <a:br>
              <a:rPr lang="pt-BR" sz="2000" dirty="0">
                <a:latin typeface="Adobe Caslon Pro" panose="0205050205050A020403" pitchFamily="18" charset="0"/>
              </a:rPr>
            </a:br>
            <a:r>
              <a:rPr lang="pt-B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Keep a permanent dialogue.</a:t>
            </a:r>
            <a:endParaRPr lang="pt-BR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U</a:t>
            </a:r>
            <a:r>
              <a:rPr lang="pt-B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se </a:t>
            </a:r>
            <a:r>
              <a:rPr lang="pt-B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a </a:t>
            </a:r>
            <a:r>
              <a:rPr lang="pt-B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language appropriate </a:t>
            </a:r>
            <a:r>
              <a:rPr lang="pt-BR" sz="2000" dirty="0" smtClean="0">
                <a:latin typeface="Adobe Caslon Pro" panose="0205050205050A020403" pitchFamily="18" charset="0"/>
                <a:cs typeface="Arial" pitchFamily="34" charset="0"/>
              </a:rPr>
              <a:t>to the child’s age </a:t>
            </a:r>
            <a:r>
              <a:rPr lang="pt-B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and a firm tone. </a:t>
            </a:r>
          </a:p>
          <a:p>
            <a:pPr marL="0" indent="0" algn="just">
              <a:buNone/>
            </a:pPr>
            <a:endParaRPr lang="pt-BR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dobe Caslon Pro" panose="0205050205050A020403" pitchFamily="18" charset="0"/>
                <a:cs typeface="Arial" pitchFamily="34" charset="0"/>
              </a:rPr>
              <a:t>When giving an order, </a:t>
            </a:r>
            <a:r>
              <a:rPr lang="pt-B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look into the child’s eyes</a:t>
            </a:r>
          </a:p>
          <a:p>
            <a:pPr marL="0" indent="0" algn="just">
              <a:buNone/>
            </a:pPr>
            <a:endParaRPr lang="pt-BR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dobe Caslon Pro" panose="0205050205050A020403" pitchFamily="18" charset="0"/>
                <a:cs typeface="Arial" pitchFamily="34" charset="0"/>
              </a:rPr>
              <a:t>You need to be persistent, but psychologists say it works:</a:t>
            </a:r>
            <a:endParaRPr lang="pt-BR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             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“Tell the child what to do only once.”</a:t>
            </a:r>
            <a:endParaRPr lang="pt-BR" sz="2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000" b="1" dirty="0" smtClean="0">
              <a:solidFill>
                <a:schemeClr val="accent4">
                  <a:lumMod val="50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dobe Caslon Pro" panose="0205050205050A020403" pitchFamily="18" charset="0"/>
                <a:cs typeface="Arial" pitchFamily="34" charset="0"/>
              </a:rPr>
              <a:t>Take some minutes and </a:t>
            </a:r>
            <a:r>
              <a:rPr lang="pt-B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check if the child has already done what you have asked them to</a:t>
            </a:r>
            <a:r>
              <a:rPr lang="pt-BR" sz="2000" dirty="0" smtClean="0">
                <a:latin typeface="Adobe Caslon Pro" panose="0205050205050A020403" pitchFamily="18" charset="0"/>
                <a:cs typeface="Arial" pitchFamily="34" charset="0"/>
              </a:rPr>
              <a:t>. If not, </a:t>
            </a:r>
            <a:r>
              <a:rPr lang="pt-B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take their hand and monitor them while doing it</a:t>
            </a:r>
            <a:r>
              <a:rPr lang="pt-BR" sz="20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60000"/>
                  <a:lumOff val="40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dobe Caslon Pro" panose="0205050205050A020403" pitchFamily="18" charset="0"/>
                <a:cs typeface="Arial" pitchFamily="34" charset="0"/>
              </a:rPr>
              <a:t>Repeat the same action until the child start doing it by their own. </a:t>
            </a:r>
            <a:endParaRPr lang="pt-PT" sz="2000" dirty="0"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24" y="2607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PT" sz="41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The</a:t>
            </a:r>
            <a:r>
              <a:rPr lang="pt-PT" sz="41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1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importance</a:t>
            </a:r>
            <a:r>
              <a:rPr lang="pt-PT" sz="41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1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of</a:t>
            </a:r>
            <a:r>
              <a:rPr lang="pt-PT" sz="41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1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giving</a:t>
            </a:r>
            <a:r>
              <a:rPr lang="pt-PT" sz="41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1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orders</a:t>
            </a:r>
            <a:r>
              <a:rPr lang="pt-PT" sz="41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…</a:t>
            </a:r>
            <a:endParaRPr lang="pt-PT" sz="4100" b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25272" y="1628800"/>
            <a:ext cx="8136904" cy="4948044"/>
          </a:xfrm>
        </p:spPr>
        <p:txBody>
          <a:bodyPr>
            <a:noAutofit/>
          </a:bodyPr>
          <a:lstStyle/>
          <a:p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Orders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can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not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contradictory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pt-PT" sz="2400" dirty="0"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It’s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important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coordination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between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father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mother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uncles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/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aunts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grandparents</a:t>
            </a:r>
            <a:r>
              <a:rPr lang="pt-PT" sz="2400" dirty="0">
                <a:latin typeface="Adobe Caslon Pro" panose="0205050205050A020403" pitchFamily="18" charset="0"/>
                <a:cs typeface="Arial" pitchFamily="34" charset="0"/>
              </a:rPr>
              <a:t>.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</a:p>
          <a:p>
            <a:endParaRPr lang="pt-PT" sz="2400" dirty="0"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Sometimes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one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parents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give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order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other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gives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different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one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right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after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without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knowing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about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previous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one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endParaRPr lang="pt-PT" sz="2400" dirty="0"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This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makes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levels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disobedience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struggles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rising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among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family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  <a:endParaRPr lang="pt-PT" sz="1800" dirty="0"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5055840"/>
          </a:xfrm>
        </p:spPr>
        <p:txBody>
          <a:bodyPr>
            <a:normAutofit fontScale="32500" lnSpcReduction="20000"/>
          </a:bodyPr>
          <a:lstStyle/>
          <a:p>
            <a:pPr algn="just"/>
            <a:endParaRPr lang="pt-PT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It’s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essential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adults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support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eachother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about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orders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previously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given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;</a:t>
            </a:r>
            <a:endParaRPr lang="pt-PT" sz="8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endParaRPr lang="pt-PT" sz="8000" dirty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It’s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important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check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if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children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have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already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finished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previous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order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before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being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given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another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;</a:t>
            </a:r>
            <a:endParaRPr lang="pt-PT" sz="8000" dirty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endParaRPr lang="pt-PT" sz="8000" dirty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Fulfilling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or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not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fulfilling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given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orders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must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have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consequences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; </a:t>
            </a:r>
          </a:p>
          <a:p>
            <a:pPr algn="just"/>
            <a:endParaRPr lang="pt-PT" sz="8000" dirty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After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giving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an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instruction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there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must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consequence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or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accountability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for 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its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 non-</a:t>
            </a:r>
            <a:r>
              <a:rPr lang="pt-PT" sz="8000" dirty="0" err="1" smtClean="0">
                <a:latin typeface="Adobe Caslon Pro" panose="0205050205050A020403" pitchFamily="18" charset="0"/>
                <a:cs typeface="Arial" pitchFamily="34" charset="0"/>
              </a:rPr>
              <a:t>compliance</a:t>
            </a:r>
            <a:r>
              <a:rPr lang="pt-PT" sz="8000" dirty="0" smtClean="0">
                <a:latin typeface="Adobe Caslon Pro" panose="0205050205050A020403" pitchFamily="18" charset="0"/>
                <a:cs typeface="Arial" pitchFamily="34" charset="0"/>
              </a:rPr>
              <a:t>.</a:t>
            </a:r>
            <a:endParaRPr lang="pt-PT" sz="8000" dirty="0"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Rules can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not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circumvent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nor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limits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can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challenged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without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having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deal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with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its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consequences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algn="just"/>
            <a:endParaRPr lang="pt-PT" sz="2400" dirty="0" smtClean="0">
              <a:solidFill>
                <a:srgbClr val="00206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Even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if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hard for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consequences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have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exist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–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noone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has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ever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said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disciplining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would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easy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but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more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important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than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effective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algn="just"/>
            <a:endParaRPr lang="pt-PT" sz="2400" dirty="0">
              <a:solidFill>
                <a:srgbClr val="00206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will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worth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in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long-term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.</a:t>
            </a:r>
            <a:endParaRPr lang="pt-PT" sz="2400" dirty="0">
              <a:solidFill>
                <a:srgbClr val="002060"/>
              </a:solidFill>
              <a:latin typeface="Adobe Caslon Pro" panose="0205050205050A020403" pitchFamily="18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100" b="1" dirty="0" smtClean="0">
                <a:latin typeface="Adobe Caslon Pro" panose="0205050205050A020403" pitchFamily="18" charset="0"/>
              </a:rPr>
              <a:t>Clear </a:t>
            </a:r>
            <a:r>
              <a:rPr lang="pt-PT" sz="4100" b="1" dirty="0" err="1" smtClean="0">
                <a:latin typeface="Adobe Caslon Pro" panose="0205050205050A020403" pitchFamily="18" charset="0"/>
              </a:rPr>
              <a:t>Consequences</a:t>
            </a:r>
            <a:endParaRPr lang="pt-PT" sz="4100" b="1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Examples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of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verbal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compliments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: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1916832"/>
            <a:ext cx="7520940" cy="4392488"/>
          </a:xfrm>
        </p:spPr>
        <p:txBody>
          <a:bodyPr>
            <a:noAutofit/>
          </a:bodyPr>
          <a:lstStyle/>
          <a:p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Congratulations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!</a:t>
            </a:r>
            <a:endParaRPr lang="pt-PT" sz="2400" dirty="0">
              <a:solidFill>
                <a:srgbClr val="002060"/>
              </a:solidFill>
              <a:latin typeface="Adobe Caslon Pro" panose="0205050205050A020403" pitchFamily="18" charset="0"/>
            </a:endParaRPr>
          </a:p>
          <a:p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It’s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amazing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when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…</a:t>
            </a:r>
          </a:p>
          <a:p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I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like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when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…</a:t>
            </a:r>
          </a:p>
          <a:p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Fabulous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!</a:t>
            </a:r>
            <a:endParaRPr lang="pt-PT" sz="2400" dirty="0">
              <a:solidFill>
                <a:srgbClr val="002060"/>
              </a:solidFill>
              <a:latin typeface="Adobe Caslon Pro" panose="0205050205050A020403" pitchFamily="18" charset="0"/>
            </a:endParaRPr>
          </a:p>
          <a:p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You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have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done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all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this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by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yourself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…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Well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done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! </a:t>
            </a:r>
          </a:p>
          <a:p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That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must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have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been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a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lot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of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work! </a:t>
            </a:r>
          </a:p>
          <a:p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You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have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worked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really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hard to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…</a:t>
            </a:r>
            <a:endParaRPr lang="pt-PT" sz="2400" dirty="0" smtClean="0">
              <a:solidFill>
                <a:srgbClr val="002060"/>
              </a:solidFill>
              <a:latin typeface="Adobe Caslon Pro" panose="0205050205050A020403" pitchFamily="18" charset="0"/>
            </a:endParaRPr>
          </a:p>
          <a:p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Once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you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have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behaved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so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well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,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you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and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I are </a:t>
            </a:r>
            <a:r>
              <a:rPr lang="pt-PT" sz="2400" dirty="0" err="1" smtClean="0">
                <a:solidFill>
                  <a:srgbClr val="002060"/>
                </a:solidFill>
                <a:latin typeface="Adobe Caslon Pro" panose="0205050205050A020403" pitchFamily="18" charset="0"/>
              </a:rPr>
              <a:t>going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 to…</a:t>
            </a:r>
            <a:endParaRPr lang="pt-PT" sz="1200" dirty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endParaRPr lang="pt-PT" sz="12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44616"/>
          </a:xfrm>
        </p:spPr>
        <p:txBody>
          <a:bodyPr>
            <a:noAutofit/>
          </a:bodyPr>
          <a:lstStyle/>
          <a:p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If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asks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to play,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instead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saying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pt-PT" sz="2000" b="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	</a:t>
            </a:r>
            <a:r>
              <a:rPr lang="pt-PT" sz="2000" b="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	</a:t>
            </a:r>
            <a:r>
              <a:rPr lang="pt-PT" sz="1800" b="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1800" b="0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I’m</a:t>
            </a:r>
            <a:r>
              <a:rPr lang="pt-PT" sz="1800" b="0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1800" b="0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coming</a:t>
            </a:r>
            <a:r>
              <a:rPr lang="pt-PT" sz="1800" b="0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!</a:t>
            </a:r>
            <a:r>
              <a:rPr lang="pt-PT" sz="1800" b="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” </a:t>
            </a:r>
            <a:endParaRPr lang="pt-PT" sz="1800" b="0" dirty="0" smtClean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    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more precise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tell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them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	</a:t>
            </a:r>
            <a:r>
              <a:rPr lang="pt-PT" sz="20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Give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me 5 minutes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then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I’ll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play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with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.</a:t>
            </a:r>
            <a:r>
              <a:rPr lang="pt-PT" sz="20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”</a:t>
            </a:r>
            <a:endParaRPr lang="pt-PT" sz="2000" b="1" dirty="0" smtClean="0">
              <a:solidFill>
                <a:srgbClr val="0070C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pt-PT" sz="2000" b="1" dirty="0">
              <a:solidFill>
                <a:srgbClr val="0070C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When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spills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juice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while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are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drinking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…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instead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saying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: 	</a:t>
            </a:r>
            <a:r>
              <a:rPr lang="pt-PT" sz="2000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000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000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careful</a:t>
            </a:r>
            <a:r>
              <a:rPr lang="pt-PT" sz="2000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000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000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keep</a:t>
            </a:r>
            <a:r>
              <a:rPr lang="pt-PT" sz="2000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on</a:t>
            </a:r>
            <a:r>
              <a:rPr lang="pt-PT" sz="2000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doing</a:t>
            </a:r>
            <a:r>
              <a:rPr lang="pt-PT" sz="2000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000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!”</a:t>
            </a:r>
            <a:endParaRPr lang="pt-PT" sz="2000" i="1" dirty="0">
              <a:solidFill>
                <a:srgbClr val="0070C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dirty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    </a:t>
            </a:r>
            <a:r>
              <a:rPr lang="pt-PT" sz="2000" dirty="0" err="1">
                <a:latin typeface="Adobe Caslon Pro" panose="0205050205050A020403" pitchFamily="18" charset="0"/>
                <a:cs typeface="Arial" pitchFamily="34" charset="0"/>
              </a:rPr>
              <a:t>T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ry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say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:</a:t>
            </a:r>
            <a:endParaRPr lang="pt-PT" sz="2000" b="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         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Hold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glass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with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your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both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hands</a:t>
            </a:r>
            <a:r>
              <a:rPr lang="pt-PT" sz="2000" b="1" i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.”</a:t>
            </a:r>
            <a:endParaRPr lang="pt-PT" sz="2000" b="1" i="1" dirty="0" smtClean="0">
              <a:solidFill>
                <a:srgbClr val="0070C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pt-PT" sz="2000" b="1" dirty="0">
              <a:solidFill>
                <a:srgbClr val="0070C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When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time to pack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toys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…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maybe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would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work quite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well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saying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:</a:t>
            </a:r>
            <a:endParaRPr lang="pt-PT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b="0" dirty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0" dirty="0" smtClean="0">
                <a:latin typeface="Adobe Caslon Pro" panose="0205050205050A020403" pitchFamily="18" charset="0"/>
                <a:cs typeface="Arial" pitchFamily="34" charset="0"/>
              </a:rPr>
              <a:t>         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000" b="1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Let’s</a:t>
            </a:r>
            <a:r>
              <a:rPr lang="pt-PT" sz="2000" b="1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pack </a:t>
            </a:r>
            <a:r>
              <a:rPr lang="pt-PT" sz="2000" b="1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000" b="1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toys</a:t>
            </a:r>
            <a:r>
              <a:rPr lang="pt-PT" sz="2000" b="1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.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”</a:t>
            </a:r>
            <a:endParaRPr lang="pt-PT" sz="2000" b="1" dirty="0" smtClean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   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instead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  <a:cs typeface="Arial" pitchFamily="34" charset="0"/>
              </a:rPr>
              <a:t>:</a:t>
            </a:r>
            <a:endParaRPr lang="pt-PT" sz="200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i="1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           </a:t>
            </a:r>
            <a:r>
              <a:rPr lang="pt-PT" sz="2000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000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It’s</a:t>
            </a:r>
            <a:r>
              <a:rPr lang="pt-PT" sz="2000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time for </a:t>
            </a:r>
            <a:r>
              <a:rPr lang="pt-PT" sz="2000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000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to pack </a:t>
            </a:r>
            <a:r>
              <a:rPr lang="pt-PT" sz="2000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all</a:t>
            </a:r>
            <a:r>
              <a:rPr lang="pt-PT" sz="2000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your</a:t>
            </a:r>
            <a:r>
              <a:rPr lang="pt-PT" sz="2000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toys</a:t>
            </a:r>
            <a:r>
              <a:rPr lang="pt-PT" sz="2000" i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.”</a:t>
            </a:r>
            <a:endParaRPr lang="pt-PT" sz="2000" i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 </a:t>
            </a:r>
            <a:br>
              <a:rPr lang="pt-PT" dirty="0" smtClean="0"/>
            </a:b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5446" y="2204864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-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Hug</a:t>
            </a:r>
            <a:endParaRPr lang="pt-PT" dirty="0" smtClean="0">
              <a:latin typeface="Adobe Caslon Pro" panose="0205050205050A020403" pitchFamily="18" charset="0"/>
            </a:endParaRPr>
          </a:p>
          <a:p>
            <a:pPr>
              <a:buFontTx/>
              <a:buChar char="-"/>
            </a:pPr>
            <a:r>
              <a:rPr lang="pt-PT" dirty="0" err="1" smtClean="0">
                <a:latin typeface="Adobe Caslon Pro" panose="0205050205050A020403" pitchFamily="18" charset="0"/>
              </a:rPr>
              <a:t>Caress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their</a:t>
            </a:r>
            <a:r>
              <a:rPr lang="pt-PT" dirty="0" smtClean="0">
                <a:latin typeface="Adobe Caslon Pro" panose="0205050205050A020403" pitchFamily="18" charset="0"/>
              </a:rPr>
              <a:t> face </a:t>
            </a:r>
            <a:r>
              <a:rPr lang="pt-PT" dirty="0" err="1" smtClean="0">
                <a:latin typeface="Adobe Caslon Pro" panose="0205050205050A020403" pitchFamily="18" charset="0"/>
              </a:rPr>
              <a:t>or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hair</a:t>
            </a:r>
            <a:r>
              <a:rPr lang="pt-PT" dirty="0" smtClean="0">
                <a:latin typeface="Adobe Caslon Pro" panose="0205050205050A020403" pitchFamily="18" charset="0"/>
              </a:rPr>
              <a:t>/</a:t>
            </a:r>
            <a:r>
              <a:rPr lang="pt-PT" dirty="0" err="1" smtClean="0">
                <a:latin typeface="Adobe Caslon Pro" panose="0205050205050A020403" pitchFamily="18" charset="0"/>
              </a:rPr>
              <a:t>head</a:t>
            </a:r>
            <a:endParaRPr lang="pt-PT" dirty="0" smtClean="0">
              <a:latin typeface="Adobe Caslon Pro" panose="0205050205050A020403" pitchFamily="18" charset="0"/>
            </a:endParaRPr>
          </a:p>
          <a:p>
            <a:pPr>
              <a:buFontTx/>
              <a:buChar char="-"/>
            </a:pPr>
            <a:r>
              <a:rPr lang="pt-PT" dirty="0" err="1" smtClean="0">
                <a:latin typeface="Adobe Caslon Pro" panose="0205050205050A020403" pitchFamily="18" charset="0"/>
              </a:rPr>
              <a:t>Put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your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arm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on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the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child’s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shoulder</a:t>
            </a:r>
            <a:endParaRPr lang="pt-PT" dirty="0" smtClean="0">
              <a:latin typeface="Adobe Caslon Pro" panose="0205050205050A020403" pitchFamily="18" charset="0"/>
            </a:endParaRPr>
          </a:p>
          <a:p>
            <a:pPr>
              <a:buFontTx/>
              <a:buChar char="-"/>
            </a:pPr>
            <a:r>
              <a:rPr lang="pt-PT" dirty="0" err="1" smtClean="0">
                <a:latin typeface="Adobe Caslon Pro" panose="0205050205050A020403" pitchFamily="18" charset="0"/>
              </a:rPr>
              <a:t>Smile</a:t>
            </a:r>
            <a:endParaRPr lang="pt-PT" dirty="0" smtClean="0">
              <a:latin typeface="Adobe Caslon Pro" panose="0205050205050A020403" pitchFamily="18" charset="0"/>
            </a:endParaRPr>
          </a:p>
          <a:p>
            <a:pPr>
              <a:buFontTx/>
              <a:buChar char="-"/>
            </a:pPr>
            <a:r>
              <a:rPr lang="pt-PT" dirty="0" err="1" smtClean="0">
                <a:latin typeface="Adobe Caslon Pro" panose="0205050205050A020403" pitchFamily="18" charset="0"/>
              </a:rPr>
              <a:t>Kiss</a:t>
            </a:r>
            <a:endParaRPr lang="pt-PT" dirty="0" smtClean="0">
              <a:latin typeface="Adobe Caslon Pro" panose="0205050205050A020403" pitchFamily="18" charset="0"/>
            </a:endParaRPr>
          </a:p>
          <a:p>
            <a:pPr>
              <a:buFontTx/>
              <a:buChar char="-"/>
            </a:pPr>
            <a:r>
              <a:rPr lang="pt-PT" dirty="0" smtClean="0">
                <a:latin typeface="Adobe Caslon Pro" panose="0205050205050A020403" pitchFamily="18" charset="0"/>
              </a:rPr>
              <a:t>Do </a:t>
            </a:r>
            <a:r>
              <a:rPr lang="pt-PT" dirty="0" err="1" smtClean="0">
                <a:latin typeface="Adobe Caslon Pro" panose="0205050205050A020403" pitchFamily="18" charset="0"/>
              </a:rPr>
              <a:t>the</a:t>
            </a:r>
            <a:r>
              <a:rPr lang="pt-PT" dirty="0" smtClean="0">
                <a:latin typeface="Adobe Caslon Pro" panose="0205050205050A020403" pitchFamily="18" charset="0"/>
              </a:rPr>
              <a:t> “cool” </a:t>
            </a:r>
            <a:r>
              <a:rPr lang="pt-PT" dirty="0" err="1" smtClean="0">
                <a:latin typeface="Adobe Caslon Pro" panose="0205050205050A020403" pitchFamily="18" charset="0"/>
              </a:rPr>
              <a:t>sign</a:t>
            </a:r>
            <a:endParaRPr lang="pt-PT" dirty="0">
              <a:latin typeface="Adobe Caslon Pro" panose="0205050205050A020403" pitchFamily="18" charset="0"/>
            </a:endParaRPr>
          </a:p>
          <a:p>
            <a:pPr>
              <a:buFontTx/>
              <a:buChar char="-"/>
            </a:pPr>
            <a:r>
              <a:rPr lang="pt-PT" dirty="0" err="1" smtClean="0">
                <a:latin typeface="Adobe Caslon Pro" panose="0205050205050A020403" pitchFamily="18" charset="0"/>
              </a:rPr>
              <a:t>Blink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an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eye</a:t>
            </a:r>
            <a:endParaRPr lang="pt-PT" dirty="0" smtClean="0">
              <a:latin typeface="Adobe Caslon Pro" panose="0205050205050A020403" pitchFamily="18" charset="0"/>
            </a:endParaRPr>
          </a:p>
          <a:p>
            <a:pPr>
              <a:buFontTx/>
              <a:buChar char="-"/>
            </a:pPr>
            <a:r>
              <a:rPr lang="pt-PT" dirty="0" smtClean="0">
                <a:latin typeface="Adobe Caslon Pro" panose="0205050205050A020403" pitchFamily="18" charset="0"/>
              </a:rPr>
              <a:t>“</a:t>
            </a:r>
            <a:r>
              <a:rPr lang="pt-PT" dirty="0" err="1" smtClean="0">
                <a:latin typeface="Adobe Caslon Pro" panose="0205050205050A020403" pitchFamily="18" charset="0"/>
              </a:rPr>
              <a:t>Give</a:t>
            </a:r>
            <a:r>
              <a:rPr lang="pt-PT" dirty="0" smtClean="0">
                <a:latin typeface="Adobe Caslon Pro" panose="0205050205050A020403" pitchFamily="18" charset="0"/>
              </a:rPr>
              <a:t> me </a:t>
            </a:r>
            <a:r>
              <a:rPr lang="pt-PT" dirty="0" err="1" smtClean="0">
                <a:latin typeface="Adobe Caslon Pro" panose="0205050205050A020403" pitchFamily="18" charset="0"/>
              </a:rPr>
              <a:t>five</a:t>
            </a:r>
            <a:r>
              <a:rPr lang="pt-PT" dirty="0" smtClean="0">
                <a:latin typeface="Adobe Caslon Pro" panose="0205050205050A020403" pitchFamily="18" charset="0"/>
              </a:rPr>
              <a:t>”</a:t>
            </a:r>
            <a:endParaRPr lang="pt-PT" dirty="0">
              <a:latin typeface="Adobe Caslon Pro" panose="0205050205050A020403" pitchFamily="18" charset="0"/>
            </a:endParaRPr>
          </a:p>
        </p:txBody>
      </p:sp>
      <p:pic>
        <p:nvPicPr>
          <p:cNvPr id="4" name="Imagem 3" descr="Resultado de imagem para imagens de familia com harmoni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93" y="2060848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Resultado de imagem para imagens de abraços entre familiare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17" y="4226644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Resultado de imagem para imagens sorrir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89859"/>
            <a:ext cx="1932806" cy="1191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ângulo 4"/>
          <p:cNvSpPr/>
          <p:nvPr/>
        </p:nvSpPr>
        <p:spPr>
          <a:xfrm>
            <a:off x="83506" y="828387"/>
            <a:ext cx="90691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Non-verbal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compliments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you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 can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try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 to do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with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your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children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:</a:t>
            </a:r>
            <a:r>
              <a:rPr lang="pt-PT" sz="5000" b="1" dirty="0">
                <a:solidFill>
                  <a:srgbClr val="A5C249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/>
            </a:r>
            <a:br>
              <a:rPr lang="pt-PT" sz="5000" b="1" dirty="0">
                <a:solidFill>
                  <a:srgbClr val="A5C249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</a:br>
            <a:endParaRPr lang="pt-PT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362" y="866286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The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respect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94362" y="1506349"/>
            <a:ext cx="7520940" cy="5064366"/>
          </a:xfrm>
        </p:spPr>
        <p:txBody>
          <a:bodyPr>
            <a:noAutofit/>
          </a:bodyPr>
          <a:lstStyle/>
          <a:p>
            <a:pPr algn="just"/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Teaching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respect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adults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around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means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simple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saying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b="0" dirty="0"/>
          </a:p>
          <a:p>
            <a:pPr marL="0" indent="0"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yelling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nor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beating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kind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must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controlled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avoided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Resultado de imagem para regras de educaçã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34" y="4747456"/>
            <a:ext cx="1728191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6894519" y="6165304"/>
            <a:ext cx="18722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cap="all" dirty="0" err="1" smtClean="0">
                <a:solidFill>
                  <a:srgbClr val="FF0000"/>
                </a:solidFill>
                <a:latin typeface="Adobe Caslon Pro" panose="0205050205050A020403" pitchFamily="18" charset="0"/>
              </a:rPr>
              <a:t>You</a:t>
            </a:r>
            <a:r>
              <a:rPr lang="pt-PT" b="1" cap="all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 </a:t>
            </a:r>
            <a:r>
              <a:rPr lang="pt-PT" b="1" cap="all" dirty="0" err="1" smtClean="0">
                <a:solidFill>
                  <a:srgbClr val="FF0000"/>
                </a:solidFill>
                <a:latin typeface="Adobe Caslon Pro" panose="0205050205050A020403" pitchFamily="18" charset="0"/>
              </a:rPr>
              <a:t>can’t</a:t>
            </a:r>
            <a:r>
              <a:rPr lang="pt-PT" b="1" cap="all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 </a:t>
            </a:r>
            <a:r>
              <a:rPr lang="pt-PT" b="1" cap="all" dirty="0" err="1" smtClean="0">
                <a:solidFill>
                  <a:srgbClr val="FF0000"/>
                </a:solidFill>
                <a:latin typeface="Adobe Caslon Pro" panose="0205050205050A020403" pitchFamily="18" charset="0"/>
              </a:rPr>
              <a:t>yell</a:t>
            </a:r>
            <a:r>
              <a:rPr lang="pt-PT" b="1" cap="all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!</a:t>
            </a:r>
            <a:endParaRPr lang="pt-PT" b="1" cap="all" dirty="0">
              <a:solidFill>
                <a:srgbClr val="FF0000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71800" y="2515038"/>
            <a:ext cx="395608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400" b="1" dirty="0" err="1" smtClean="0">
                <a:ln w="0"/>
                <a:solidFill>
                  <a:srgbClr val="FF0000"/>
                </a:solidFill>
                <a:latin typeface="Adobe Caslon Pro" panose="0205050205050A020403" pitchFamily="18" charset="0"/>
              </a:rPr>
              <a:t>Thank</a:t>
            </a:r>
            <a:r>
              <a:rPr lang="pt-PT" sz="2400" b="1" dirty="0" smtClean="0">
                <a:ln w="0"/>
                <a:solidFill>
                  <a:srgbClr val="FF000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b="1" dirty="0" err="1" smtClean="0">
                <a:ln w="0"/>
                <a:solidFill>
                  <a:srgbClr val="FF0000"/>
                </a:solidFill>
                <a:latin typeface="Adobe Caslon Pro" panose="0205050205050A020403" pitchFamily="18" charset="0"/>
              </a:rPr>
              <a:t>you</a:t>
            </a:r>
            <a:endParaRPr lang="pt-PT" sz="2400" b="1" dirty="0" smtClean="0">
              <a:ln w="0"/>
              <a:solidFill>
                <a:srgbClr val="FF0000"/>
              </a:solidFill>
              <a:latin typeface="Adobe Caslon Pro" panose="0205050205050A020403" pitchFamily="18" charset="0"/>
            </a:endParaRPr>
          </a:p>
          <a:p>
            <a:pPr algn="ctr"/>
            <a:r>
              <a:rPr lang="pt-PT" sz="2400" b="1" dirty="0" err="1" smtClean="0">
                <a:ln w="0"/>
                <a:solidFill>
                  <a:srgbClr val="6600CC"/>
                </a:solidFill>
                <a:latin typeface="Adobe Caslon Pro" panose="0205050205050A020403" pitchFamily="18" charset="0"/>
              </a:rPr>
              <a:t>Excuse</a:t>
            </a:r>
            <a:r>
              <a:rPr lang="pt-PT" sz="2400" b="1" dirty="0" smtClean="0">
                <a:ln w="0"/>
                <a:solidFill>
                  <a:srgbClr val="6600CC"/>
                </a:solidFill>
                <a:latin typeface="Adobe Caslon Pro" panose="0205050205050A020403" pitchFamily="18" charset="0"/>
              </a:rPr>
              <a:t> me</a:t>
            </a:r>
          </a:p>
          <a:p>
            <a:pPr algn="ctr"/>
            <a:r>
              <a:rPr lang="pt-PT" sz="2400" b="1" dirty="0" err="1" smtClean="0">
                <a:ln w="0"/>
                <a:solidFill>
                  <a:srgbClr val="66FF33"/>
                </a:solidFill>
                <a:latin typeface="Adobe Caslon Pro" panose="0205050205050A020403" pitchFamily="18" charset="0"/>
              </a:rPr>
              <a:t>Please</a:t>
            </a:r>
            <a:endParaRPr lang="pt-PT" sz="2400" b="1" dirty="0" smtClean="0">
              <a:ln w="0"/>
              <a:solidFill>
                <a:srgbClr val="66FF33"/>
              </a:solidFill>
              <a:latin typeface="Adobe Caslon Pro" panose="0205050205050A020403" pitchFamily="18" charset="0"/>
            </a:endParaRPr>
          </a:p>
          <a:p>
            <a:pPr algn="ctr"/>
            <a:r>
              <a:rPr lang="pt-PT" sz="2400" b="1" dirty="0" err="1" smtClean="0">
                <a:ln w="0"/>
                <a:solidFill>
                  <a:srgbClr val="FFC000"/>
                </a:solidFill>
                <a:latin typeface="Adobe Caslon Pro" panose="0205050205050A020403" pitchFamily="18" charset="0"/>
              </a:rPr>
              <a:t>I’m</a:t>
            </a:r>
            <a:r>
              <a:rPr lang="pt-PT" sz="2400" b="1" dirty="0" smtClean="0">
                <a:ln w="0"/>
                <a:solidFill>
                  <a:srgbClr val="FFC00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b="1" dirty="0" err="1" smtClean="0">
                <a:ln w="0"/>
                <a:solidFill>
                  <a:srgbClr val="FFC000"/>
                </a:solidFill>
                <a:latin typeface="Adobe Caslon Pro" panose="0205050205050A020403" pitchFamily="18" charset="0"/>
              </a:rPr>
              <a:t>sorry</a:t>
            </a:r>
            <a:endParaRPr lang="pt-PT" sz="2400" b="1" dirty="0" smtClean="0">
              <a:ln w="0"/>
              <a:solidFill>
                <a:srgbClr val="FFC000"/>
              </a:solidFill>
              <a:latin typeface="Adobe Caslon Pro" panose="0205050205050A020403" pitchFamily="18" charset="0"/>
            </a:endParaRPr>
          </a:p>
          <a:p>
            <a:pPr algn="ctr"/>
            <a:r>
              <a:rPr lang="pt-PT" sz="2400" b="1" dirty="0" err="1" smtClean="0">
                <a:ln w="0"/>
                <a:solidFill>
                  <a:srgbClr val="FF3399"/>
                </a:solidFill>
                <a:latin typeface="Adobe Caslon Pro" panose="0205050205050A020403" pitchFamily="18" charset="0"/>
              </a:rPr>
              <a:t>Good</a:t>
            </a:r>
            <a:r>
              <a:rPr lang="pt-PT" sz="2400" b="1" dirty="0" smtClean="0">
                <a:ln w="0"/>
                <a:solidFill>
                  <a:srgbClr val="FF3399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b="1" dirty="0" err="1" smtClean="0">
                <a:ln w="0"/>
                <a:solidFill>
                  <a:srgbClr val="FF3399"/>
                </a:solidFill>
                <a:latin typeface="Adobe Caslon Pro" panose="0205050205050A020403" pitchFamily="18" charset="0"/>
              </a:rPr>
              <a:t>morning</a:t>
            </a:r>
            <a:endParaRPr lang="pt-PT" sz="2400" b="1" dirty="0" smtClean="0">
              <a:ln w="0"/>
              <a:solidFill>
                <a:srgbClr val="FF3399"/>
              </a:solidFill>
              <a:latin typeface="Adobe Caslon Pro" panose="0205050205050A020403" pitchFamily="18" charset="0"/>
            </a:endParaRPr>
          </a:p>
          <a:p>
            <a:pPr algn="ctr"/>
            <a:r>
              <a:rPr lang="pt-PT" sz="2400" b="1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Good</a:t>
            </a:r>
            <a:r>
              <a:rPr lang="pt-PT" sz="2400" b="1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2400" b="1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afternoon</a:t>
            </a:r>
            <a:endParaRPr lang="pt-PT" sz="2400" b="1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latin typeface="Adobe Caslon Pro" panose="0205050205050A020403" pitchFamily="18" charset="0"/>
            </a:endParaRPr>
          </a:p>
          <a:p>
            <a:pPr algn="ctr"/>
            <a:r>
              <a:rPr lang="pt-PT" sz="2400" b="1" dirty="0" err="1" smtClean="0">
                <a:ln w="0"/>
                <a:solidFill>
                  <a:srgbClr val="990000"/>
                </a:solidFill>
                <a:latin typeface="Adobe Caslon Pro" panose="0205050205050A020403" pitchFamily="18" charset="0"/>
              </a:rPr>
              <a:t>Good</a:t>
            </a:r>
            <a:r>
              <a:rPr lang="pt-PT" sz="2400" b="1" dirty="0" smtClean="0">
                <a:ln w="0"/>
                <a:solidFill>
                  <a:srgbClr val="990000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b="1" dirty="0" err="1" smtClean="0">
                <a:ln w="0"/>
                <a:solidFill>
                  <a:srgbClr val="990000"/>
                </a:solidFill>
                <a:latin typeface="Adobe Caslon Pro" panose="0205050205050A020403" pitchFamily="18" charset="0"/>
              </a:rPr>
              <a:t>evening</a:t>
            </a:r>
            <a:endParaRPr lang="pt-PT" sz="2400" b="1" dirty="0" smtClean="0">
              <a:ln w="0"/>
              <a:solidFill>
                <a:srgbClr val="990000"/>
              </a:solidFill>
              <a:latin typeface="Adobe Caslon Pro" panose="0205050205050A020403" pitchFamily="18" charset="0"/>
            </a:endParaRPr>
          </a:p>
          <a:p>
            <a:pPr algn="ctr"/>
            <a:r>
              <a:rPr lang="pt-PT" sz="2400" b="1" dirty="0" err="1" smtClean="0">
                <a:ln w="0"/>
                <a:solidFill>
                  <a:schemeClr val="accent6"/>
                </a:solidFill>
                <a:latin typeface="Adobe Caslon Pro" panose="0205050205050A020403" pitchFamily="18" charset="0"/>
              </a:rPr>
              <a:t>See</a:t>
            </a:r>
            <a:r>
              <a:rPr lang="pt-PT" sz="2400" b="1" dirty="0" smtClean="0">
                <a:ln w="0"/>
                <a:solidFill>
                  <a:schemeClr val="accent6"/>
                </a:solidFill>
                <a:latin typeface="Adobe Caslon Pro" panose="0205050205050A020403" pitchFamily="18" charset="0"/>
              </a:rPr>
              <a:t> </a:t>
            </a:r>
            <a:r>
              <a:rPr lang="pt-PT" sz="2400" b="1" dirty="0" err="1" smtClean="0">
                <a:ln w="0"/>
                <a:solidFill>
                  <a:schemeClr val="accent6"/>
                </a:solidFill>
                <a:latin typeface="Adobe Caslon Pro" panose="0205050205050A020403" pitchFamily="18" charset="0"/>
              </a:rPr>
              <a:t>you</a:t>
            </a:r>
            <a:r>
              <a:rPr lang="pt-PT" sz="2400" b="1" dirty="0" smtClean="0">
                <a:ln w="0"/>
                <a:solidFill>
                  <a:schemeClr val="accent6"/>
                </a:solidFill>
                <a:latin typeface="Adobe Caslon Pro" panose="0205050205050A020403" pitchFamily="18" charset="0"/>
              </a:rPr>
              <a:t> later</a:t>
            </a:r>
          </a:p>
        </p:txBody>
      </p:sp>
    </p:spTree>
    <p:extLst>
      <p:ext uri="{BB962C8B-B14F-4D97-AF65-F5344CB8AC3E}">
        <p14:creationId xmlns:p14="http://schemas.microsoft.com/office/powerpoint/2010/main" val="21006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619" y="90872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Be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part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of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the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model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…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94619" y="1700808"/>
            <a:ext cx="7520940" cy="4464496"/>
          </a:xfrm>
        </p:spPr>
        <p:txBody>
          <a:bodyPr>
            <a:normAutofit fontScale="92500" lnSpcReduction="20000"/>
          </a:bodyPr>
          <a:lstStyle/>
          <a:p>
            <a:pPr lvl="0" algn="just"/>
            <a:endParaRPr lang="pt-PT" sz="20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/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Children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observe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do/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imitate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everything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see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in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world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adults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so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if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are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always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yelling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at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children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will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think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there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nothing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wrong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about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doing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will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exact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mirror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kind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600" dirty="0" err="1" smtClean="0">
                <a:latin typeface="Adobe Caslon Pro" panose="0205050205050A020403" pitchFamily="18" charset="0"/>
                <a:cs typeface="Arial" pitchFamily="34" charset="0"/>
              </a:rPr>
              <a:t>behaviour</a:t>
            </a:r>
            <a:r>
              <a:rPr lang="pt-PT" sz="26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lvl="0" algn="just"/>
            <a:endParaRPr lang="pt-PT" sz="2000" b="1" dirty="0" smtClean="0">
              <a:solidFill>
                <a:schemeClr val="accent6">
                  <a:lumMod val="50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PT" sz="2000" b="1" dirty="0" smtClean="0">
              <a:solidFill>
                <a:schemeClr val="accent6">
                  <a:lumMod val="50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/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By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taking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deep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breath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thinking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twice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before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talking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can do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calmly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showing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way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should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talk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behave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themselves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  <a:endParaRPr lang="pt-PT" dirty="0"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/>
            <a:endParaRPr lang="pt-PT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/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up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establish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tone in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every</a:t>
            </a:r>
            <a:r>
              <a:rPr lang="pt-PT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situation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this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path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children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will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  <a:cs typeface="Arial" pitchFamily="34" charset="0"/>
              </a:rPr>
              <a:t>follow</a:t>
            </a:r>
            <a:r>
              <a:rPr lang="pt-PT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  <a:endParaRPr lang="pt-PT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14219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5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Give</a:t>
            </a:r>
            <a:r>
              <a:rPr lang="pt-PT" sz="45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emphasis</a:t>
            </a:r>
            <a:r>
              <a:rPr lang="pt-PT" sz="45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to </a:t>
            </a:r>
            <a:r>
              <a:rPr lang="pt-PT" sz="45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the</a:t>
            </a:r>
            <a:r>
              <a:rPr lang="pt-PT" sz="45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behaviour</a:t>
            </a:r>
            <a:r>
              <a:rPr lang="pt-PT" sz="45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you</a:t>
            </a:r>
            <a:r>
              <a:rPr lang="pt-PT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want</a:t>
            </a:r>
            <a:r>
              <a:rPr lang="pt-PT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 to </a:t>
            </a:r>
            <a:r>
              <a:rPr lang="pt-PT" sz="45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see</a:t>
            </a:r>
            <a:r>
              <a:rPr lang="pt-PT" sz="45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and</a:t>
            </a:r>
            <a:r>
              <a:rPr lang="pt-PT" sz="45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not</a:t>
            </a:r>
            <a:r>
              <a:rPr lang="pt-PT" sz="45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what</a:t>
            </a:r>
            <a:r>
              <a:rPr lang="pt-PT" sz="45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you</a:t>
            </a:r>
            <a:r>
              <a:rPr lang="pt-PT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don’t</a:t>
            </a:r>
            <a:r>
              <a:rPr lang="pt-PT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45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want</a:t>
            </a:r>
            <a:r>
              <a:rPr lang="pt-PT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 to </a:t>
            </a:r>
            <a:r>
              <a:rPr lang="pt-PT" sz="45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</a:rPr>
              <a:t>see</a:t>
            </a:r>
            <a:endParaRPr lang="pt-PT" sz="1100" b="1" dirty="0">
              <a:solidFill>
                <a:schemeClr val="accent1">
                  <a:lumMod val="60000"/>
                  <a:lumOff val="40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37220" y="2857380"/>
            <a:ext cx="7992888" cy="3984556"/>
          </a:xfrm>
        </p:spPr>
        <p:txBody>
          <a:bodyPr>
            <a:noAutofit/>
          </a:bodyPr>
          <a:lstStyle/>
          <a:p>
            <a:pPr algn="just"/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When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think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about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disciplining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children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word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comes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immediatly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our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mind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“No”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</a:t>
            </a:r>
            <a:r>
              <a:rPr lang="pt-PT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However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must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replaced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400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yes</a:t>
            </a:r>
            <a:r>
              <a:rPr lang="pt-PT" sz="2400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”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whenever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possible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this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changing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400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400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mustn’t</a:t>
            </a:r>
            <a:r>
              <a:rPr lang="pt-PT" sz="2400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”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400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400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must”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makes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easier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for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learn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algn="just"/>
            <a:endParaRPr lang="pt-PT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For exemple,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instead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saying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400" b="1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Don’t</a:t>
            </a:r>
            <a:r>
              <a:rPr lang="pt-PT" sz="2400" b="1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push</a:t>
            </a:r>
            <a:r>
              <a:rPr lang="pt-PT" sz="2400" b="1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your</a:t>
            </a:r>
            <a:r>
              <a:rPr lang="pt-PT" sz="2400" b="1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little</a:t>
            </a:r>
            <a:r>
              <a:rPr lang="pt-PT" sz="2400" b="1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cars</a:t>
            </a:r>
            <a:r>
              <a:rPr lang="pt-PT" sz="2400" b="1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against</a:t>
            </a:r>
            <a:r>
              <a:rPr lang="pt-PT" sz="2400" b="1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b="1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table</a:t>
            </a:r>
            <a:r>
              <a:rPr lang="pt-PT" sz="2400" b="1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”</a:t>
            </a:r>
            <a:r>
              <a:rPr lang="pt-PT" sz="2400" dirty="0" smtClean="0">
                <a:solidFill>
                  <a:srgbClr val="00B0F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say</a:t>
            </a:r>
            <a:r>
              <a:rPr lang="pt-PT" sz="24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“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by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doing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will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damage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table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. Play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with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your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little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cars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on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floor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will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run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faster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!”. </a:t>
            </a:r>
            <a:endParaRPr lang="pt-PT" sz="2400" b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3882" y="908720"/>
            <a:ext cx="7520940" cy="764664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PT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PT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sz="4400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pt-PT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4400" b="1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t-PT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4400" b="1" dirty="0" err="1" smtClean="0">
                <a:solidFill>
                  <a:schemeClr val="accent2">
                    <a:lumMod val="75000"/>
                  </a:schemeClr>
                </a:solidFill>
              </a:rPr>
              <a:t>parenting</a:t>
            </a:r>
            <a:r>
              <a:rPr lang="pt-PT" sz="4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pt-PT" sz="4400" b="1" dirty="0">
              <a:solidFill>
                <a:srgbClr val="00206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4200" dirty="0" smtClean="0">
              <a:solidFill>
                <a:schemeClr val="accent2">
                  <a:lumMod val="75000"/>
                </a:schemeClr>
              </a:solidFill>
              <a:latin typeface="Adobe Caslon Pro" panose="0205050205050A020403" pitchFamily="18" charset="0"/>
            </a:endParaRPr>
          </a:p>
          <a:p>
            <a:pPr marL="0" indent="0" algn="ctr">
              <a:buNone/>
            </a:pPr>
            <a:r>
              <a:rPr lang="pt-PT" sz="2400" i="1" dirty="0" smtClean="0">
                <a:latin typeface="Adobe Caslon Pro" panose="0205050205050A020403" pitchFamily="18" charset="0"/>
              </a:rPr>
              <a:t>“</a:t>
            </a:r>
            <a:r>
              <a:rPr lang="en-US" sz="2400" i="1" dirty="0" smtClean="0">
                <a:latin typeface="Adobe Caslon Pro" panose="0205050205050A020403" pitchFamily="18" charset="0"/>
              </a:rPr>
              <a:t>Positive Parenting is defined as parental </a:t>
            </a:r>
            <a:r>
              <a:rPr lang="en-US" sz="2400" i="1" dirty="0" err="1">
                <a:latin typeface="Adobe Caslon Pro" panose="0205050205050A020403" pitchFamily="18" charset="0"/>
              </a:rPr>
              <a:t>behaviour</a:t>
            </a:r>
            <a:r>
              <a:rPr lang="en-US" sz="2400" i="1" dirty="0">
                <a:latin typeface="Adobe Caslon Pro" panose="0205050205050A020403" pitchFamily="18" charset="0"/>
              </a:rPr>
              <a:t> based on the </a:t>
            </a:r>
            <a:r>
              <a:rPr lang="en-US" sz="2400" i="1" dirty="0" smtClean="0">
                <a:latin typeface="Adobe Caslon Pro" panose="0205050205050A020403" pitchFamily="18" charset="0"/>
              </a:rPr>
              <a:t>best interest </a:t>
            </a:r>
            <a:r>
              <a:rPr lang="en-US" sz="2400" i="1" dirty="0">
                <a:latin typeface="Adobe Caslon Pro" panose="0205050205050A020403" pitchFamily="18" charset="0"/>
              </a:rPr>
              <a:t>of the child that is nurturing, empowering, non-violent and </a:t>
            </a:r>
            <a:r>
              <a:rPr lang="en-US" sz="2400" i="1" dirty="0" smtClean="0">
                <a:latin typeface="Adobe Caslon Pro" panose="0205050205050A020403" pitchFamily="18" charset="0"/>
              </a:rPr>
              <a:t>provides recognition </a:t>
            </a:r>
            <a:r>
              <a:rPr lang="en-US" sz="2400" i="1" dirty="0">
                <a:latin typeface="Adobe Caslon Pro" panose="0205050205050A020403" pitchFamily="18" charset="0"/>
              </a:rPr>
              <a:t>and guidance which involves setting of boundaries to enable </a:t>
            </a:r>
            <a:r>
              <a:rPr lang="en-US" sz="2400" i="1" dirty="0" smtClean="0">
                <a:latin typeface="Adobe Caslon Pro" panose="0205050205050A020403" pitchFamily="18" charset="0"/>
              </a:rPr>
              <a:t>the full </a:t>
            </a:r>
            <a:r>
              <a:rPr lang="en-US" sz="2400" i="1" dirty="0">
                <a:latin typeface="Adobe Caslon Pro" panose="0205050205050A020403" pitchFamily="18" charset="0"/>
              </a:rPr>
              <a:t>development of the </a:t>
            </a:r>
            <a:r>
              <a:rPr lang="en-US" sz="2400" i="1" dirty="0" smtClean="0">
                <a:latin typeface="Adobe Caslon Pro" panose="0205050205050A020403" pitchFamily="18" charset="0"/>
              </a:rPr>
              <a:t>child.”</a:t>
            </a:r>
          </a:p>
          <a:p>
            <a:pPr marL="0" indent="0" algn="ctr">
              <a:buNone/>
            </a:pPr>
            <a:endParaRPr lang="pt-PT" sz="2000" b="0" dirty="0" smtClean="0">
              <a:latin typeface="Adobe Caslon Pro" panose="0205050205050A020403" pitchFamily="18" charset="0"/>
              <a:cs typeface="AngsanaUPC" pitchFamily="18" charset="-34"/>
            </a:endParaRPr>
          </a:p>
          <a:p>
            <a:pPr marL="0" indent="0" algn="r">
              <a:buNone/>
            </a:pPr>
            <a:r>
              <a:rPr lang="pt-PT" sz="1800" b="0" dirty="0" smtClean="0">
                <a:latin typeface="Adobe Caslon Pro" panose="0205050205050A020403" pitchFamily="18" charset="0"/>
                <a:cs typeface="Arial" pitchFamily="34" charset="0"/>
              </a:rPr>
              <a:t>(</a:t>
            </a:r>
            <a:r>
              <a:rPr lang="en-US" sz="1800" dirty="0">
                <a:latin typeface="Adobe Caslon Pro" panose="0205050205050A020403" pitchFamily="18" charset="0"/>
                <a:cs typeface="Arial" pitchFamily="34" charset="0"/>
              </a:rPr>
              <a:t>Council of Europe launched </a:t>
            </a:r>
            <a:r>
              <a:rPr lang="en-US" sz="1800" dirty="0" smtClean="0">
                <a:latin typeface="Adobe Caslon Pro" panose="0205050205050A020403" pitchFamily="18" charset="0"/>
                <a:cs typeface="Arial" pitchFamily="34" charset="0"/>
              </a:rPr>
              <a:t>Recommendation</a:t>
            </a:r>
            <a:r>
              <a:rPr lang="pt-PT" sz="1800" b="0" dirty="0" smtClean="0">
                <a:latin typeface="Adobe Caslon Pro" panose="0205050205050A020403" pitchFamily="18" charset="0"/>
                <a:cs typeface="Arial" pitchFamily="34" charset="0"/>
              </a:rPr>
              <a:t>, Lisbon 2006)</a:t>
            </a:r>
          </a:p>
          <a:p>
            <a:endParaRPr lang="pt-PT" dirty="0" smtClean="0">
              <a:latin typeface="Adobe Caslon Pro" panose="0205050205050A020403" pitchFamily="18" charset="0"/>
            </a:endParaRPr>
          </a:p>
          <a:p>
            <a:endParaRPr lang="pt-PT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52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4968"/>
          </a:xfrm>
        </p:spPr>
        <p:txBody>
          <a:bodyPr>
            <a:normAutofit/>
          </a:bodyPr>
          <a:lstStyle/>
          <a:p>
            <a:r>
              <a:rPr lang="pt-PT" sz="48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Find</a:t>
            </a:r>
            <a:r>
              <a:rPr lang="pt-PT" sz="48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out </a:t>
            </a:r>
            <a:r>
              <a:rPr lang="pt-PT" sz="48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the</a:t>
            </a:r>
            <a:r>
              <a:rPr lang="pt-PT" sz="48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causes </a:t>
            </a:r>
            <a:r>
              <a:rPr lang="pt-PT" sz="48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of</a:t>
            </a:r>
            <a:r>
              <a:rPr lang="pt-PT" sz="48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…</a:t>
            </a:r>
            <a:endParaRPr lang="pt-PT" sz="4800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If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bad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behaviour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persists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all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discipline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actions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are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being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unsuccessful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important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assess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situation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understand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exactly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reason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behind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disobedience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pt-PT" sz="22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Is </a:t>
            </a:r>
            <a:r>
              <a:rPr lang="pt-PT" sz="2200" b="1" dirty="0" err="1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there</a:t>
            </a:r>
            <a:r>
              <a:rPr lang="pt-PT" sz="2200" b="1" dirty="0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b="1" dirty="0" err="1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something</a:t>
            </a:r>
            <a:r>
              <a:rPr lang="pt-PT" sz="2200" b="1" dirty="0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b="1" dirty="0" err="1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wrong</a:t>
            </a:r>
            <a:r>
              <a:rPr lang="pt-PT" sz="2200" b="1" dirty="0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b="1" dirty="0" err="1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at</a:t>
            </a:r>
            <a:r>
              <a:rPr lang="pt-PT" sz="2200" b="1" dirty="0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b="1" dirty="0" err="1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school</a:t>
            </a:r>
            <a:r>
              <a:rPr lang="pt-PT" sz="2200" b="1" dirty="0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? </a:t>
            </a:r>
            <a:endParaRPr lang="pt-PT" sz="2200" b="1" dirty="0" smtClean="0">
              <a:solidFill>
                <a:schemeClr val="accent5">
                  <a:lumMod val="75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PT" sz="2200" b="1" dirty="0" smtClean="0">
              <a:solidFill>
                <a:schemeClr val="accent5">
                  <a:lumMod val="75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200" b="1" dirty="0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Is </a:t>
            </a:r>
            <a:r>
              <a:rPr lang="pt-PT" sz="2200" b="1" dirty="0" err="1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b="1" dirty="0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b="1" dirty="0" err="1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200" b="1" dirty="0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b="1" dirty="0" err="1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not</a:t>
            </a:r>
            <a:r>
              <a:rPr lang="pt-PT" sz="2200" b="1" dirty="0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 feeling </a:t>
            </a:r>
            <a:r>
              <a:rPr lang="pt-PT" sz="2200" b="1" dirty="0" err="1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good</a:t>
            </a:r>
            <a:r>
              <a:rPr lang="pt-PT" sz="2200" b="1" dirty="0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? </a:t>
            </a:r>
            <a:endParaRPr lang="pt-PT" sz="2200" b="1" dirty="0" smtClean="0">
              <a:solidFill>
                <a:srgbClr val="7030A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PT" sz="2200" b="1" dirty="0" smtClean="0">
              <a:solidFill>
                <a:srgbClr val="7030A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2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Have</a:t>
            </a:r>
            <a:r>
              <a:rPr lang="pt-PT" sz="22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 </a:t>
            </a:r>
            <a:r>
              <a:rPr lang="pt-PT" sz="22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they</a:t>
            </a:r>
            <a:r>
              <a:rPr lang="pt-PT" sz="22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 </a:t>
            </a:r>
            <a:r>
              <a:rPr lang="pt-PT" sz="22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been</a:t>
            </a:r>
            <a:r>
              <a:rPr lang="pt-PT" sz="22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 </a:t>
            </a:r>
            <a:r>
              <a:rPr lang="pt-PT" sz="22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sleeping</a:t>
            </a:r>
            <a:r>
              <a:rPr lang="pt-PT" sz="22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 </a:t>
            </a:r>
            <a:r>
              <a:rPr lang="pt-PT" sz="2200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enough</a:t>
            </a:r>
            <a:r>
              <a:rPr lang="pt-PT" sz="22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  <a:hlinkClick r:id="rId2"/>
              </a:rPr>
              <a:t>?</a:t>
            </a:r>
            <a:r>
              <a:rPr lang="pt-PT" sz="2200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endParaRPr lang="pt-PT" sz="2200" dirty="0" smtClean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PT" sz="22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Bad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behaviour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not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always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child’s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whim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so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talk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with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your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when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are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calm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down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try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know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what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going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on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best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way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to solve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200" dirty="0" err="1" smtClean="0">
                <a:latin typeface="Adobe Caslon Pro" panose="0205050205050A020403" pitchFamily="18" charset="0"/>
                <a:cs typeface="Arial" pitchFamily="34" charset="0"/>
              </a:rPr>
              <a:t>situation</a:t>
            </a:r>
            <a:r>
              <a:rPr lang="pt-PT" sz="22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  <a:endParaRPr lang="pt-PT" sz="2200" dirty="0">
              <a:latin typeface="Adobe Caslon Pro" panose="0205050205050A020403" pitchFamily="18" charset="0"/>
            </a:endParaRPr>
          </a:p>
        </p:txBody>
      </p:sp>
      <p:pic>
        <p:nvPicPr>
          <p:cNvPr id="4" name="irc_mi" descr="Resultado de imagem para regras e limites de educaçã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76" y="2636912"/>
            <a:ext cx="2880320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7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Create a good emotional bond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Adobe Caslon Pro" panose="0205050205050A020403" pitchFamily="18" charset="0"/>
              </a:rPr>
              <a:t/>
            </a:r>
            <a:br>
              <a:rPr lang="pt-BR" dirty="0">
                <a:latin typeface="Adobe Caslon Pro" panose="0205050205050A020403" pitchFamily="18" charset="0"/>
              </a:rPr>
            </a:br>
            <a:r>
              <a:rPr lang="pt-BR" dirty="0" smtClean="0">
                <a:latin typeface="Adobe Caslon Pro" panose="0205050205050A020403" pitchFamily="18" charset="0"/>
              </a:rPr>
              <a:t>Show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affection, talk and play. </a:t>
            </a:r>
          </a:p>
          <a:p>
            <a:pPr marL="0" indent="0" algn="just">
              <a:buNone/>
            </a:pPr>
            <a:endParaRPr lang="pt-BR" sz="2400" b="1" dirty="0" smtClean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By doing this, you will build a greater empathy with your child.</a:t>
            </a:r>
          </a:p>
          <a:p>
            <a:pPr marL="0" indent="0" algn="just">
              <a:buNone/>
            </a:pPr>
            <a:endParaRPr lang="pt-BR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Being sure that they have their parents’ attention, </a:t>
            </a: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they learn they don’t need to be disobedient in order to get their attention. </a:t>
            </a:r>
          </a:p>
          <a:p>
            <a:pPr marL="0" indent="0" algn="just">
              <a:buNone/>
            </a:pPr>
            <a:endParaRPr lang="pt-BR" sz="240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This way, when you need to impose a rule, the child will understand much easier that there are moments when they have to obey. </a:t>
            </a:r>
            <a:endParaRPr lang="pt-PT" sz="2400" dirty="0"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86636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Appreciate the child’s role</a:t>
            </a:r>
            <a:endParaRPr lang="pt-PT" sz="4800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0307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Adobe Caslon Pro" panose="0205050205050A020403" pitchFamily="18" charset="0"/>
              </a:rPr>
              <a:t/>
            </a:r>
            <a:br>
              <a:rPr lang="pt-BR" dirty="0">
                <a:latin typeface="Adobe Caslon Pro" panose="0205050205050A020403" pitchFamily="18" charset="0"/>
              </a:rPr>
            </a:br>
            <a:r>
              <a:rPr lang="pt-BR" sz="2400" b="1" dirty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Your child needs to know </a:t>
            </a:r>
            <a:r>
              <a:rPr lang="pt-BR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their </a:t>
            </a:r>
            <a:r>
              <a:rPr lang="pt-BR" sz="2400" b="1" dirty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importance in the family and the place </a:t>
            </a:r>
            <a:r>
              <a:rPr lang="pt-BR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they have on situations of family sharing. </a:t>
            </a:r>
          </a:p>
          <a:p>
            <a:pPr marL="0" indent="0" algn="just">
              <a:buNone/>
            </a:pPr>
            <a:endParaRPr lang="pt-BR" sz="2400" b="1" dirty="0" smtClean="0">
              <a:solidFill>
                <a:srgbClr val="00206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For that, it is good for the child to have their own place at the meals table and that they are heard by their parents. </a:t>
            </a:r>
          </a:p>
          <a:p>
            <a:pPr marL="0" indent="0" algn="just">
              <a:buNone/>
            </a:pPr>
            <a:endParaRPr lang="pt-BR" sz="240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“A child must know that obeying their parents contributes to the development of a harmonious family dynamics, in which everyone is rewarded.”</a:t>
            </a:r>
            <a:endParaRPr lang="pt-PT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Be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firm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…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89120"/>
          </a:xfrm>
        </p:spPr>
        <p:txBody>
          <a:bodyPr>
            <a:normAutofit/>
          </a:bodyPr>
          <a:lstStyle/>
          <a:p>
            <a:pPr lvl="0" algn="just"/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secret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behind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success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child’s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discipline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ability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keep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firm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– e.g.,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if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knows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already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can’t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take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toys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school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don’t</a:t>
            </a:r>
            <a:r>
              <a:rPr lang="pt-PT" sz="2400" dirty="0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give</a:t>
            </a:r>
            <a:r>
              <a:rPr lang="pt-PT" sz="2400" dirty="0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 in </a:t>
            </a:r>
            <a:r>
              <a:rPr lang="pt-PT" sz="2400" dirty="0" err="1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just</a:t>
            </a:r>
            <a:r>
              <a:rPr lang="pt-PT" sz="2400" dirty="0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because</a:t>
            </a:r>
            <a:r>
              <a:rPr lang="pt-PT" sz="2400" dirty="0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sz="2400" dirty="0" smtClean="0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 decide </a:t>
            </a:r>
            <a:r>
              <a:rPr lang="pt-PT" sz="2400" dirty="0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to </a:t>
            </a:r>
            <a:r>
              <a:rPr lang="pt-PT" sz="2400" dirty="0" err="1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make</a:t>
            </a:r>
            <a:r>
              <a:rPr lang="pt-PT" sz="2400" dirty="0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2400" dirty="0" err="1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huge</a:t>
            </a:r>
            <a:r>
              <a:rPr lang="pt-PT" sz="2400" dirty="0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>
                <a:solidFill>
                  <a:srgbClr val="FF9933"/>
                </a:solidFill>
                <a:latin typeface="Adobe Caslon Pro" panose="0205050205050A020403" pitchFamily="18" charset="0"/>
                <a:cs typeface="Arial" pitchFamily="34" charset="0"/>
              </a:rPr>
              <a:t>tantrum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marL="0" lvl="0" indent="0" algn="just">
              <a:buNone/>
            </a:pPr>
            <a:endParaRPr lang="pt-PT" sz="2400" dirty="0"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/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If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9h30pm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time to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sleep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don’t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give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in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because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wants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to play a bit more. </a:t>
            </a:r>
          </a:p>
          <a:p>
            <a:pPr marL="0" lvl="0" indent="0" algn="just">
              <a:buNone/>
            </a:pPr>
            <a:endParaRPr lang="pt-PT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/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very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time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give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in,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will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keep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testing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limits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  <a:endParaRPr lang="pt-PT" dirty="0">
              <a:latin typeface="Adobe Caslon Pro" panose="0205050205050A020403" pitchFamily="18" charset="0"/>
            </a:endParaRPr>
          </a:p>
        </p:txBody>
      </p:sp>
      <p:pic>
        <p:nvPicPr>
          <p:cNvPr id="2050" name="Picture 2" descr="Resultado de imagem para regras e limites de educ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16" y="836712"/>
            <a:ext cx="136693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I </a:t>
            </a:r>
            <a:r>
              <a:rPr lang="pt-PT" b="1" dirty="0" err="1" smtClean="0">
                <a:solidFill>
                  <a:srgbClr val="0070C0"/>
                </a:solidFill>
                <a:latin typeface="Adobe Caslon Pro" panose="0205050205050A020403" pitchFamily="18" charset="0"/>
              </a:rPr>
              <a:t>love</a:t>
            </a:r>
            <a:r>
              <a:rPr lang="pt-PT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</a:t>
            </a:r>
            <a:r>
              <a:rPr lang="pt-PT" b="1" dirty="0" err="1" smtClean="0">
                <a:solidFill>
                  <a:srgbClr val="0070C0"/>
                </a:solidFill>
                <a:latin typeface="Adobe Caslon Pro" panose="0205050205050A020403" pitchFamily="18" charset="0"/>
              </a:rPr>
              <a:t>you</a:t>
            </a:r>
            <a:r>
              <a:rPr lang="pt-PT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!</a:t>
            </a:r>
            <a:endParaRPr lang="pt-PT" dirty="0">
              <a:solidFill>
                <a:srgbClr val="0070C0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/>
          </a:bodyPr>
          <a:lstStyle/>
          <a:p>
            <a:pPr lvl="0" algn="just"/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firm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does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not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mean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can’t</a:t>
            </a:r>
            <a:r>
              <a:rPr lang="pt-PT" sz="2400" dirty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tell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how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much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love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them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hug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them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right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after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warning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them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because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bad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behaviour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explaining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why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did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not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appreciate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certain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action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word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lvl="0" algn="just"/>
            <a:endParaRPr lang="pt-PT" sz="2400" dirty="0">
              <a:solidFill>
                <a:schemeClr val="accent3">
                  <a:lumMod val="75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lvl="0" algn="just"/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even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interesting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way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showing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discipline does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not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mean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you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love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more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less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despite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conflicts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everything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will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alright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  <a:endParaRPr lang="pt-PT" sz="24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time to brush tee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9"/>
          <a:stretch/>
        </p:blipFill>
        <p:spPr bwMode="auto">
          <a:xfrm>
            <a:off x="7363546" y="764704"/>
            <a:ext cx="1667641" cy="180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78261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dobe Caslon Pro" panose="0205050205050A020403" pitchFamily="18" charset="0"/>
              </a:rPr>
              <a:t>Create a routine</a:t>
            </a:r>
            <a:endParaRPr lang="pt-PT" dirty="0"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105472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Adobe Caslon Pro" panose="0205050205050A020403" pitchFamily="18" charset="0"/>
              </a:rPr>
              <a:t/>
            </a:r>
            <a:br>
              <a:rPr lang="pt-BR" dirty="0">
                <a:latin typeface="Adobe Caslon Pro" panose="0205050205050A020403" pitchFamily="18" charset="0"/>
              </a:rPr>
            </a:b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Use your good sense and establish a routine to your child. </a:t>
            </a:r>
          </a:p>
          <a:p>
            <a:pPr marL="0" indent="0">
              <a:buNone/>
            </a:pPr>
            <a:endParaRPr lang="pt-BR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6600CC"/>
                </a:solidFill>
                <a:latin typeface="Adobe Caslon Pro" panose="0205050205050A020403" pitchFamily="18" charset="0"/>
                <a:cs typeface="Arial" pitchFamily="34" charset="0"/>
              </a:rPr>
              <a:t>Routine is essential </a:t>
            </a: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as it brings safety to the child and makes them feel well cared. </a:t>
            </a:r>
          </a:p>
          <a:p>
            <a:pPr marL="0" indent="0">
              <a:buNone/>
            </a:pPr>
            <a:endParaRPr lang="pt-BR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Gradually,  give them some autonomy to do little things by themselves. A child likes to feel they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are</a:t>
            </a: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able</a:t>
            </a: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 to do something.</a:t>
            </a:r>
            <a:endParaRPr lang="pt-BR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7030A0"/>
                </a:solidFill>
                <a:latin typeface="Adobe Caslon Pro" panose="0205050205050A020403" pitchFamily="18" charset="0"/>
                <a:cs typeface="Arial" pitchFamily="34" charset="0"/>
              </a:rPr>
              <a:t>A routine </a:t>
            </a:r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well adapted to the child’s rythm reduces anxiety, makes them remembering some of their daily tasks, such as brushing their teeth after the meals, and having a sleep quality.  </a:t>
            </a:r>
            <a:endParaRPr lang="pt-PT" sz="2400" dirty="0"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Routines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Telling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story</a:t>
            </a:r>
            <a:endParaRPr lang="pt-PT" sz="28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endParaRPr lang="pt-PT" sz="28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Reading a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story</a:t>
            </a:r>
            <a:endParaRPr lang="pt-PT" sz="28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endParaRPr lang="pt-PT" sz="28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Talking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about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special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place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with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your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endParaRPr lang="pt-PT" sz="28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pt-PT" sz="28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Walking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around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with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your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endParaRPr lang="pt-PT" sz="28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endParaRPr lang="pt-PT" sz="2800" dirty="0">
              <a:latin typeface="Adobe Caslon Pro" panose="0205050205050A020403" pitchFamily="18" charset="0"/>
              <a:cs typeface="Arial" pitchFamily="34" charset="0"/>
            </a:endParaRPr>
          </a:p>
          <a:p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Creating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hygiene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cleanliness</a:t>
            </a:r>
            <a:r>
              <a:rPr lang="pt-PT" sz="28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dobe Caslon Pro" panose="0205050205050A020403" pitchFamily="18" charset="0"/>
                <a:cs typeface="Arial" pitchFamily="34" charset="0"/>
              </a:rPr>
              <a:t>habits</a:t>
            </a:r>
            <a:endParaRPr lang="pt-PT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dobe Caslon Pro" panose="0205050205050A020403" pitchFamily="18" charset="0"/>
              </a:rPr>
              <a:t>Meals</a:t>
            </a:r>
            <a:endParaRPr lang="pt-PT" b="1" dirty="0">
              <a:solidFill>
                <a:srgbClr val="0070C0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Make of your meals a moment of pleasure.</a:t>
            </a:r>
          </a:p>
          <a:p>
            <a:pPr marL="0" indent="0" algn="just">
              <a:buNone/>
            </a:pPr>
            <a:endParaRPr lang="pt-BR" sz="2800" dirty="0" smtClean="0">
              <a:solidFill>
                <a:srgbClr val="00206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During </a:t>
            </a:r>
            <a:r>
              <a:rPr lang="pt-BR" sz="2800" dirty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meal </a:t>
            </a:r>
            <a:r>
              <a:rPr lang="pt-BR" sz="28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time, never </a:t>
            </a:r>
            <a:r>
              <a:rPr lang="pt-BR" sz="28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talk about an unpleasant issue you know in advance it might create a discussion.  </a:t>
            </a:r>
            <a:endParaRPr lang="pt-BR" sz="2800" dirty="0" smtClean="0">
              <a:solidFill>
                <a:srgbClr val="00206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endParaRPr lang="pt-BR" sz="2800" dirty="0" smtClean="0">
              <a:solidFill>
                <a:srgbClr val="00206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Be gentle and sit by the table with the purpose of making your family happy and sharing harmony, care and love. </a:t>
            </a:r>
            <a:endParaRPr lang="pt-PT" sz="2800" dirty="0">
              <a:solidFill>
                <a:srgbClr val="002060"/>
              </a:solidFill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143000"/>
          </a:xfrm>
        </p:spPr>
        <p:txBody>
          <a:bodyPr>
            <a:normAutofit/>
          </a:bodyPr>
          <a:lstStyle/>
          <a:p>
            <a:pPr algn="just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cs typeface="Arial" pitchFamily="34" charset="0"/>
              </a:rPr>
              <a:t>Talk to your children in an open way </a:t>
            </a:r>
            <a:endParaRPr lang="pt-PT" sz="4400" b="1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2276872"/>
            <a:ext cx="7520940" cy="396044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Do not keep sorrows or secrets nor avoid delicate issues. </a:t>
            </a:r>
          </a:p>
          <a:p>
            <a:pPr algn="just"/>
            <a:endParaRPr lang="pt-BR" sz="2400" dirty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Talk about everything, but choose the right moment for it.</a:t>
            </a:r>
          </a:p>
          <a:p>
            <a:pPr algn="just"/>
            <a:endParaRPr lang="pt-BR" sz="2400" dirty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dobe Caslon Pro" panose="0205050205050A020403" pitchFamily="18" charset="0"/>
                <a:cs typeface="Arial" pitchFamily="34" charset="0"/>
              </a:rPr>
              <a:t>When you feel your body is in an attack position, wait until you calm down, do a walk, have a shower, relax… </a:t>
            </a:r>
          </a:p>
          <a:p>
            <a:pPr algn="just"/>
            <a:endParaRPr lang="pt-BR" sz="2000" dirty="0"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cs typeface="Arial" pitchFamily="34" charset="0"/>
              </a:rPr>
              <a:t>And only then you may talk.</a:t>
            </a:r>
            <a:endParaRPr lang="pt-BR" sz="2400" b="1" dirty="0" smtClean="0">
              <a:solidFill>
                <a:srgbClr val="00206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pt-PT" sz="2800" b="1" dirty="0">
              <a:solidFill>
                <a:schemeClr val="accent1">
                  <a:lumMod val="50000"/>
                </a:schemeClr>
              </a:solidFill>
              <a:latin typeface="Adobe Caslon Pro" panose="0205050205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Three</a:t>
            </a:r>
            <a:r>
              <a:rPr lang="pt-PT" sz="3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3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tips</a:t>
            </a:r>
            <a:r>
              <a:rPr lang="pt-PT" sz="3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to </a:t>
            </a:r>
            <a:r>
              <a:rPr lang="pt-PT" sz="3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build</a:t>
            </a:r>
            <a:r>
              <a:rPr lang="pt-PT" sz="3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a </a:t>
            </a:r>
            <a:r>
              <a:rPr lang="pt-PT" sz="3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partnership</a:t>
            </a:r>
            <a:r>
              <a:rPr lang="pt-PT" sz="3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3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between</a:t>
            </a:r>
            <a:r>
              <a:rPr lang="pt-PT" sz="3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3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family</a:t>
            </a:r>
            <a:r>
              <a:rPr lang="pt-PT" sz="3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3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and</a:t>
            </a:r>
            <a:r>
              <a:rPr lang="pt-PT" sz="3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 </a:t>
            </a:r>
            <a:r>
              <a:rPr lang="pt-PT" sz="36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school</a:t>
            </a:r>
            <a:r>
              <a:rPr lang="pt-PT" sz="3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/>
            </a:r>
            <a:br>
              <a:rPr lang="pt-PT" sz="36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</a:br>
            <a:r>
              <a:rPr lang="pt-PT" dirty="0">
                <a:latin typeface="Adobe Caslon Pro" panose="0205050205050A020403" pitchFamily="18" charset="0"/>
              </a:rPr>
              <a:t/>
            </a:r>
            <a:br>
              <a:rPr lang="pt-PT" dirty="0">
                <a:latin typeface="Adobe Caslon Pro" panose="0205050205050A020403" pitchFamily="18" charset="0"/>
              </a:rPr>
            </a:br>
            <a:endParaRPr lang="pt-PT" dirty="0"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pt-PT" dirty="0" err="1" smtClean="0">
                <a:latin typeface="Adobe Caslon Pro" panose="0205050205050A020403" pitchFamily="18" charset="0"/>
              </a:rPr>
              <a:t>Know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the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school</a:t>
            </a:r>
            <a:r>
              <a:rPr lang="pt-PT" dirty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and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understand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its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educational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project</a:t>
            </a:r>
            <a:r>
              <a:rPr lang="pt-PT" dirty="0" smtClean="0">
                <a:latin typeface="Adobe Caslon Pro" panose="0205050205050A020403" pitchFamily="18" charset="0"/>
              </a:rPr>
              <a:t>, </a:t>
            </a:r>
            <a:r>
              <a:rPr lang="pt-PT" dirty="0" err="1" smtClean="0">
                <a:latin typeface="Adobe Caslon Pro" panose="0205050205050A020403" pitchFamily="18" charset="0"/>
              </a:rPr>
              <a:t>so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that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dirty="0" err="1" smtClean="0">
                <a:latin typeface="Adobe Caslon Pro" panose="0205050205050A020403" pitchFamily="18" charset="0"/>
              </a:rPr>
              <a:t>you</a:t>
            </a:r>
            <a:r>
              <a:rPr lang="pt-PT" dirty="0" smtClean="0">
                <a:latin typeface="Adobe Caslon Pro" panose="0205050205050A020403" pitchFamily="18" charset="0"/>
              </a:rPr>
              <a:t> 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are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sure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institution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meets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family’s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expectations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. </a:t>
            </a:r>
            <a:endParaRPr lang="pt-PT" sz="2400" b="1" dirty="0" smtClean="0">
              <a:solidFill>
                <a:srgbClr val="0070C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endParaRPr lang="pt-PT" sz="2400" b="1" dirty="0">
              <a:solidFill>
                <a:srgbClr val="0070C0"/>
              </a:solidFill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Keep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in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mind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school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is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an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ally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in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education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your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b="1" dirty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so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build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up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relationship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based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mutual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respect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algn="just"/>
            <a:endParaRPr lang="pt-PT" sz="2400" dirty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Only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dialogue can solve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misunderstandings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about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exact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role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of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both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school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family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  <a:endParaRPr lang="pt-PT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Why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?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0" dirty="0"/>
          </a:p>
          <a:p>
            <a:endParaRPr lang="pt-PT" dirty="0"/>
          </a:p>
        </p:txBody>
      </p:sp>
      <p:pic>
        <p:nvPicPr>
          <p:cNvPr id="4" name="irc_mi" descr="Resultado de imagem para crianças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92" y="2132856"/>
            <a:ext cx="612068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29208" y="1844824"/>
            <a:ext cx="8229600" cy="4392488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Learn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explain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how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a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must do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something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so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they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learns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about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their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limits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other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social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living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rules. </a:t>
            </a:r>
          </a:p>
          <a:p>
            <a:pPr algn="just"/>
            <a:endParaRPr lang="pt-PT" sz="2400" dirty="0" smtClean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Give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some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autonomy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so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that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learns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how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to do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their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own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choices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and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responsible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for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their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consequences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</a:t>
            </a:r>
          </a:p>
          <a:p>
            <a:pPr algn="just"/>
            <a:endParaRPr lang="pt-PT" sz="2400" dirty="0">
              <a:latin typeface="Adobe Caslon Pro" panose="0205050205050A020403" pitchFamily="18" charset="0"/>
              <a:cs typeface="Arial" pitchFamily="34" charset="0"/>
            </a:endParaRPr>
          </a:p>
          <a:p>
            <a:pPr algn="just"/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Not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forget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to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make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compliments</a:t>
            </a:r>
            <a:r>
              <a:rPr lang="pt-PT" sz="2400" b="1" dirty="0" smtClean="0">
                <a:solidFill>
                  <a:srgbClr val="0070C0"/>
                </a:solidFill>
                <a:latin typeface="Adobe Caslon Pro" panose="0205050205050A020403" pitchFamily="18" charset="0"/>
                <a:cs typeface="Arial" pitchFamily="34" charset="0"/>
              </a:rPr>
              <a:t>,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because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when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child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knows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what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their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attributes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are – as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well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as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their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faults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–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their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self-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esteem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gets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dobe Caslon Pro" panose="0205050205050A020403" pitchFamily="18" charset="0"/>
                <a:cs typeface="Arial" pitchFamily="34" charset="0"/>
              </a:rPr>
              <a:t>stronger</a:t>
            </a:r>
            <a:r>
              <a:rPr lang="pt-PT" sz="2400" dirty="0" smtClean="0">
                <a:latin typeface="Adobe Caslon Pro" panose="0205050205050A020403" pitchFamily="18" charset="0"/>
                <a:cs typeface="Arial" pitchFamily="34" charset="0"/>
              </a:rPr>
              <a:t>.  </a:t>
            </a:r>
            <a:endParaRPr lang="pt-PT" sz="2400" b="1" dirty="0">
              <a:latin typeface="Adobe Caslon Pro" panose="0205050205050A020403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529208" y="766445"/>
            <a:ext cx="8075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dirty="0" err="1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So</a:t>
            </a:r>
            <a:r>
              <a:rPr lang="pt-PT" sz="4000" b="1" dirty="0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pt-PT" sz="4000" b="1" dirty="0" err="1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it</a:t>
            </a:r>
            <a:r>
              <a:rPr lang="pt-PT" sz="4000" b="1" dirty="0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pt-PT" sz="4000" b="1" dirty="0" err="1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will</a:t>
            </a:r>
            <a:r>
              <a:rPr lang="pt-PT" sz="4000" b="1" dirty="0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pt-PT" sz="4000" b="1" dirty="0" err="1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be</a:t>
            </a:r>
            <a:r>
              <a:rPr lang="pt-PT" sz="4000" b="1" dirty="0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pt-PT" sz="4000" b="1" dirty="0" err="1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worthwhile</a:t>
            </a:r>
            <a:r>
              <a:rPr lang="pt-PT" sz="4000" b="1" dirty="0" smtClean="0">
                <a:solidFill>
                  <a:srgbClr val="0F6FC6">
                    <a:lumMod val="75000"/>
                  </a:srgbClr>
                </a:solidFill>
                <a:latin typeface="Adobe Caslon Pro" panose="0205050205050A020403" pitchFamily="18" charset="0"/>
                <a:ea typeface="+mj-ea"/>
                <a:cs typeface="+mj-cs"/>
              </a:rPr>
              <a:t> to…</a:t>
            </a:r>
            <a:endParaRPr lang="pt-PT" sz="20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5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>
              <a:effectLst/>
            </a:endParaRPr>
          </a:p>
          <a:p>
            <a:endParaRPr lang="pt-PT" dirty="0"/>
          </a:p>
        </p:txBody>
      </p:sp>
      <p:pic>
        <p:nvPicPr>
          <p:cNvPr id="4" name="Imagem 3" descr="5&#10;(Fonte: http://igualdadeparental.org/pais/parentalidade-positiva/)&#10;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91253"/>
          <a:stretch/>
        </p:blipFill>
        <p:spPr bwMode="auto">
          <a:xfrm>
            <a:off x="5007428" y="6391665"/>
            <a:ext cx="4136572" cy="4663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ângulo 4"/>
          <p:cNvSpPr/>
          <p:nvPr/>
        </p:nvSpPr>
        <p:spPr>
          <a:xfrm>
            <a:off x="0" y="5731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Child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Development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Skills</a:t>
            </a:r>
            <a:endParaRPr lang="pt-PT" sz="4000" dirty="0">
              <a:solidFill>
                <a:schemeClr val="accent1">
                  <a:lumMod val="7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Fluxograma: Conexão 6"/>
          <p:cNvSpPr/>
          <p:nvPr/>
        </p:nvSpPr>
        <p:spPr>
          <a:xfrm>
            <a:off x="1115616" y="3160029"/>
            <a:ext cx="1737034" cy="1656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err="1" smtClean="0"/>
              <a:t>Emotional</a:t>
            </a:r>
            <a:r>
              <a:rPr lang="pt-PT" sz="1600" b="1" dirty="0" smtClean="0"/>
              <a:t> </a:t>
            </a:r>
            <a:endParaRPr lang="pt-PT" sz="1600" b="1" dirty="0"/>
          </a:p>
        </p:txBody>
      </p:sp>
      <p:sp>
        <p:nvSpPr>
          <p:cNvPr id="8" name="Fluxograma: Conexão 7"/>
          <p:cNvSpPr/>
          <p:nvPr/>
        </p:nvSpPr>
        <p:spPr>
          <a:xfrm>
            <a:off x="3734921" y="1402042"/>
            <a:ext cx="1693594" cy="16915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Social &amp; </a:t>
            </a:r>
            <a:r>
              <a:rPr lang="pt-PT" sz="1600" b="1" dirty="0" err="1" smtClean="0">
                <a:solidFill>
                  <a:schemeClr val="bg1"/>
                </a:solidFill>
              </a:rPr>
              <a:t>Communication</a:t>
            </a:r>
            <a:r>
              <a:rPr lang="pt-PT" sz="1600" b="1" dirty="0" smtClean="0">
                <a:solidFill>
                  <a:schemeClr val="bg1"/>
                </a:solidFill>
              </a:rPr>
              <a:t> 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9" name="Fluxograma: Conexão 8"/>
          <p:cNvSpPr/>
          <p:nvPr/>
        </p:nvSpPr>
        <p:spPr>
          <a:xfrm>
            <a:off x="6178525" y="3238954"/>
            <a:ext cx="1711991" cy="16770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err="1" smtClean="0"/>
              <a:t>Autonomy</a:t>
            </a:r>
            <a:r>
              <a:rPr lang="pt-PT" sz="1600" dirty="0" smtClean="0"/>
              <a:t> </a:t>
            </a:r>
            <a:endParaRPr lang="pt-PT" sz="1600" dirty="0"/>
          </a:p>
        </p:txBody>
      </p:sp>
      <p:sp>
        <p:nvSpPr>
          <p:cNvPr id="10" name="Fluxograma: Conexão 9"/>
          <p:cNvSpPr/>
          <p:nvPr/>
        </p:nvSpPr>
        <p:spPr>
          <a:xfrm>
            <a:off x="3652881" y="5049687"/>
            <a:ext cx="1656184" cy="1656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err="1" smtClean="0"/>
              <a:t>Problem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Solving</a:t>
            </a:r>
            <a:r>
              <a:rPr lang="pt-PT" sz="1600" b="1" dirty="0" smtClean="0"/>
              <a:t> </a:t>
            </a:r>
            <a:endParaRPr lang="pt-PT" sz="1600" b="1" dirty="0"/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2973742" y="3875647"/>
            <a:ext cx="3096344" cy="2516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esquerda e para a direita 12"/>
          <p:cNvSpPr/>
          <p:nvPr/>
        </p:nvSpPr>
        <p:spPr>
          <a:xfrm rot="2064592">
            <a:off x="2201183" y="5177112"/>
            <a:ext cx="1460888" cy="1983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esquerda e para a direita 13"/>
          <p:cNvSpPr/>
          <p:nvPr/>
        </p:nvSpPr>
        <p:spPr>
          <a:xfrm rot="2064592">
            <a:off x="5469031" y="2634129"/>
            <a:ext cx="1369933" cy="2366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esquerda e para a direita 14"/>
          <p:cNvSpPr/>
          <p:nvPr/>
        </p:nvSpPr>
        <p:spPr>
          <a:xfrm rot="20117500">
            <a:off x="2191556" y="2635751"/>
            <a:ext cx="1489075" cy="1933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a esquerda e para a direita 15"/>
          <p:cNvSpPr/>
          <p:nvPr/>
        </p:nvSpPr>
        <p:spPr>
          <a:xfrm rot="20117500">
            <a:off x="5328345" y="5259704"/>
            <a:ext cx="1478433" cy="2242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esquerda e para a direita 16"/>
          <p:cNvSpPr/>
          <p:nvPr/>
        </p:nvSpPr>
        <p:spPr>
          <a:xfrm rot="16200000">
            <a:off x="3719936" y="3973117"/>
            <a:ext cx="1723565" cy="1970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63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PT" b="1" i="1" dirty="0" smtClean="0">
                <a:latin typeface="Adobe Caslon Pro" panose="0205050205050A020403" pitchFamily="18" charset="0"/>
              </a:rPr>
              <a:t>Positive </a:t>
            </a:r>
            <a:r>
              <a:rPr lang="pt-PT" b="1" i="1" dirty="0" err="1" smtClean="0">
                <a:latin typeface="Adobe Caslon Pro" panose="0205050205050A020403" pitchFamily="18" charset="0"/>
              </a:rPr>
              <a:t>Parenting</a:t>
            </a:r>
            <a:endParaRPr lang="pt-PT" dirty="0">
              <a:latin typeface="Adobe Caslon Pro" panose="0205050205050A020403" pitchFamily="18" charset="0"/>
            </a:endParaRPr>
          </a:p>
        </p:txBody>
      </p:sp>
      <p:pic>
        <p:nvPicPr>
          <p:cNvPr id="9" name="Marcador de Posição de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9" y="2041820"/>
            <a:ext cx="7126842" cy="4176122"/>
          </a:xfrm>
        </p:spPr>
      </p:pic>
    </p:spTree>
    <p:extLst>
      <p:ext uri="{BB962C8B-B14F-4D97-AF65-F5344CB8AC3E}">
        <p14:creationId xmlns:p14="http://schemas.microsoft.com/office/powerpoint/2010/main" val="26812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PT" sz="3600" b="1" i="1" cap="small" dirty="0" err="1" smtClean="0">
                <a:latin typeface="Adobe Caslon Pro" panose="0205050205050A020403" pitchFamily="18" charset="0"/>
              </a:rPr>
              <a:t>Competencies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 to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be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Developed</a:t>
            </a:r>
            <a:endParaRPr lang="pt-PT" sz="3600" cap="small" dirty="0">
              <a:latin typeface="Adobe Caslon Pro" panose="0205050205050A020403" pitchFamily="18" charset="0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539552" y="1412777"/>
            <a:ext cx="8229600" cy="26642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pt-PT" sz="4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539552" y="1916832"/>
            <a:ext cx="8229600" cy="4525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endParaRPr lang="pt-PT" sz="3600" dirty="0" smtClean="0">
              <a:solidFill>
                <a:schemeClr val="accent2">
                  <a:lumMod val="75000"/>
                </a:schemeClr>
              </a:solidFill>
              <a:latin typeface="Adobe Caslon Pro" panose="0205050205050A020403" pitchFamily="18" charset="0"/>
            </a:endParaRP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Recognise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importance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need</a:t>
            </a:r>
            <a:r>
              <a:rPr lang="pt-PT" sz="2000" dirty="0" smtClean="0">
                <a:latin typeface="Adobe Caslon Pro" panose="0205050205050A020403" pitchFamily="18" charset="0"/>
              </a:rPr>
              <a:t> to </a:t>
            </a:r>
            <a:r>
              <a:rPr lang="pt-PT" sz="2000" dirty="0" err="1" smtClean="0">
                <a:latin typeface="Adobe Caslon Pro" panose="0205050205050A020403" pitchFamily="18" charset="0"/>
              </a:rPr>
              <a:t>establish</a:t>
            </a:r>
            <a:r>
              <a:rPr lang="pt-PT" sz="2000" dirty="0" smtClean="0">
                <a:latin typeface="Adobe Caslon Pro" panose="0205050205050A020403" pitchFamily="18" charset="0"/>
              </a:rPr>
              <a:t> rules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limits</a:t>
            </a:r>
            <a:r>
              <a:rPr lang="pt-PT" sz="2000" dirty="0" smtClean="0">
                <a:latin typeface="Adobe Caslon Pro" panose="0205050205050A020403" pitchFamily="18" charset="0"/>
              </a:rPr>
              <a:t> to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children’s</a:t>
            </a:r>
            <a:r>
              <a:rPr lang="pt-PT" sz="2000" dirty="0" smtClean="0">
                <a:latin typeface="Adobe Caslon Pro" panose="0205050205050A020403" pitchFamily="18" charset="0"/>
              </a:rPr>
              <a:t>/</a:t>
            </a:r>
            <a:r>
              <a:rPr lang="pt-PT" sz="2000" dirty="0" err="1" smtClean="0">
                <a:latin typeface="Adobe Caslon Pro" panose="0205050205050A020403" pitchFamily="18" charset="0"/>
              </a:rPr>
              <a:t>youngsters</a:t>
            </a:r>
            <a:r>
              <a:rPr lang="pt-PT" sz="2000" dirty="0" smtClean="0">
                <a:latin typeface="Adobe Caslon Pro" panose="0205050205050A020403" pitchFamily="18" charset="0"/>
              </a:rPr>
              <a:t>’ </a:t>
            </a:r>
            <a:r>
              <a:rPr lang="pt-PT" sz="2000" dirty="0" err="1" smtClean="0">
                <a:latin typeface="Adobe Caslon Pro" panose="0205050205050A020403" pitchFamily="18" charset="0"/>
              </a:rPr>
              <a:t>behaviour</a:t>
            </a:r>
            <a:r>
              <a:rPr lang="pt-PT" sz="2000" dirty="0" smtClean="0">
                <a:latin typeface="Adobe Caslon Pro" panose="0205050205050A020403" pitchFamily="18" charset="0"/>
              </a:rPr>
              <a:t>, in a </a:t>
            </a:r>
            <a:r>
              <a:rPr lang="pt-PT" sz="2000" dirty="0" err="1" smtClean="0">
                <a:latin typeface="Adobe Caslon Pro" panose="0205050205050A020403" pitchFamily="18" charset="0"/>
              </a:rPr>
              <a:t>strong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consistent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way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Know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develop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strategies</a:t>
            </a:r>
            <a:r>
              <a:rPr lang="pt-PT" sz="2000" dirty="0" smtClean="0">
                <a:latin typeface="Adobe Caslon Pro" panose="0205050205050A020403" pitchFamily="18" charset="0"/>
              </a:rPr>
              <a:t> to </a:t>
            </a:r>
            <a:r>
              <a:rPr lang="pt-PT" sz="2000" dirty="0" err="1" smtClean="0">
                <a:latin typeface="Adobe Caslon Pro" panose="0205050205050A020403" pitchFamily="18" charset="0"/>
              </a:rPr>
              <a:t>deal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with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>
                <a:latin typeface="Adobe Caslon Pro" panose="0205050205050A020403" pitchFamily="18" charset="0"/>
              </a:rPr>
              <a:t>children’s</a:t>
            </a:r>
            <a:r>
              <a:rPr lang="pt-PT" sz="2000" dirty="0">
                <a:latin typeface="Adobe Caslon Pro" panose="0205050205050A020403" pitchFamily="18" charset="0"/>
              </a:rPr>
              <a:t>/</a:t>
            </a:r>
            <a:r>
              <a:rPr lang="pt-PT" sz="2000" dirty="0" err="1">
                <a:latin typeface="Adobe Caslon Pro" panose="0205050205050A020403" pitchFamily="18" charset="0"/>
              </a:rPr>
              <a:t>youngsters</a:t>
            </a:r>
            <a:r>
              <a:rPr lang="pt-PT" sz="2000" dirty="0">
                <a:latin typeface="Adobe Caslon Pro" panose="0205050205050A020403" pitchFamily="18" charset="0"/>
              </a:rPr>
              <a:t>’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innadequate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behaviours</a:t>
            </a:r>
            <a:r>
              <a:rPr lang="pt-PT" sz="2000" dirty="0" smtClean="0">
                <a:latin typeface="Adobe Caslon Pro" panose="0205050205050A020403" pitchFamily="18" charset="0"/>
              </a:rPr>
              <a:t> (ex.: </a:t>
            </a:r>
            <a:r>
              <a:rPr lang="pt-PT" sz="2000" dirty="0" err="1" smtClean="0">
                <a:latin typeface="Adobe Caslon Pro" panose="0205050205050A020403" pitchFamily="18" charset="0"/>
              </a:rPr>
              <a:t>suport</a:t>
            </a:r>
            <a:r>
              <a:rPr lang="pt-PT" sz="2000" dirty="0" smtClean="0">
                <a:latin typeface="Adobe Caslon Pro" panose="0205050205050A020403" pitchFamily="18" charset="0"/>
              </a:rPr>
              <a:t>/</a:t>
            </a:r>
            <a:r>
              <a:rPr lang="pt-PT" sz="2000" dirty="0" err="1" smtClean="0">
                <a:latin typeface="Adobe Caslon Pro" panose="0205050205050A020403" pitchFamily="18" charset="0"/>
              </a:rPr>
              <a:t>compliment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active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ignoring</a:t>
            </a:r>
            <a:r>
              <a:rPr lang="pt-PT" sz="2000" dirty="0" smtClean="0">
                <a:latin typeface="Adobe Caslon Pro" panose="0205050205050A020403" pitchFamily="18" charset="0"/>
              </a:rPr>
              <a:t>, time-out, </a:t>
            </a:r>
            <a:r>
              <a:rPr lang="pt-PT" sz="2000" dirty="0" err="1" smtClean="0">
                <a:latin typeface="Adobe Caslon Pro" panose="0205050205050A020403" pitchFamily="18" charset="0"/>
              </a:rPr>
              <a:t>consequences</a:t>
            </a:r>
            <a:r>
              <a:rPr lang="pt-PT" sz="2000" dirty="0" smtClean="0">
                <a:latin typeface="Adobe Caslon Pro" panose="0205050205050A020403" pitchFamily="18" charset="0"/>
              </a:rPr>
              <a:t>);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Be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aware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importance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non-verbal </a:t>
            </a:r>
            <a:r>
              <a:rPr lang="pt-PT" sz="2000" dirty="0" err="1" smtClean="0">
                <a:latin typeface="Adobe Caslon Pro" panose="0205050205050A020403" pitchFamily="18" charset="0"/>
              </a:rPr>
              <a:t>communication</a:t>
            </a:r>
            <a:r>
              <a:rPr lang="pt-PT" sz="2000" dirty="0" smtClean="0">
                <a:latin typeface="Adobe Caslon Pro" panose="0205050205050A020403" pitchFamily="18" charset="0"/>
              </a:rPr>
              <a:t> as </a:t>
            </a:r>
            <a:r>
              <a:rPr lang="pt-PT" sz="2000" dirty="0" err="1" smtClean="0">
                <a:latin typeface="Adobe Caslon Pro" panose="0205050205050A020403" pitchFamily="18" charset="0"/>
              </a:rPr>
              <a:t>well</a:t>
            </a:r>
            <a:r>
              <a:rPr lang="pt-PT" sz="2000" dirty="0" smtClean="0">
                <a:latin typeface="Adobe Caslon Pro" panose="0205050205050A020403" pitchFamily="18" charset="0"/>
              </a:rPr>
              <a:t> as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expression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sharing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affection</a:t>
            </a:r>
            <a:r>
              <a:rPr lang="pt-PT" sz="2000" dirty="0" smtClean="0">
                <a:latin typeface="Adobe Caslon Pro" panose="0205050205050A020403" pitchFamily="18" charset="0"/>
              </a:rPr>
              <a:t> in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emotional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development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bonding</a:t>
            </a:r>
            <a:r>
              <a:rPr lang="pt-PT" sz="2000" dirty="0" smtClean="0">
                <a:latin typeface="Adobe Caslon Pro" panose="0205050205050A020403" pitchFamily="18" charset="0"/>
              </a:rPr>
              <a:t> in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child</a:t>
            </a:r>
            <a:r>
              <a:rPr lang="pt-PT" sz="2000" dirty="0" smtClean="0">
                <a:latin typeface="Adobe Caslon Pro" panose="0205050205050A020403" pitchFamily="18" charset="0"/>
              </a:rPr>
              <a:t>/</a:t>
            </a:r>
            <a:r>
              <a:rPr lang="pt-PT" sz="2000" dirty="0" err="1" smtClean="0">
                <a:latin typeface="Adobe Caslon Pro" panose="0205050205050A020403" pitchFamily="18" charset="0"/>
              </a:rPr>
              <a:t>youngster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Understand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importance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educating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positively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knowing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strategies</a:t>
            </a:r>
            <a:r>
              <a:rPr lang="pt-PT" sz="2000" dirty="0" smtClean="0">
                <a:latin typeface="Adobe Caslon Pro" panose="0205050205050A020403" pitchFamily="18" charset="0"/>
              </a:rPr>
              <a:t> in </a:t>
            </a:r>
            <a:r>
              <a:rPr lang="pt-PT" sz="2000" dirty="0" err="1" smtClean="0">
                <a:latin typeface="Adobe Caslon Pro" panose="0205050205050A020403" pitchFamily="18" charset="0"/>
              </a:rPr>
              <a:t>order</a:t>
            </a:r>
            <a:r>
              <a:rPr lang="pt-PT" sz="2000" dirty="0" smtClean="0">
                <a:latin typeface="Adobe Caslon Pro" panose="0205050205050A020403" pitchFamily="18" charset="0"/>
              </a:rPr>
              <a:t> to </a:t>
            </a:r>
            <a:r>
              <a:rPr lang="pt-PT" sz="2000" dirty="0" err="1" smtClean="0">
                <a:latin typeface="Adobe Caslon Pro" panose="0205050205050A020403" pitchFamily="18" charset="0"/>
              </a:rPr>
              <a:t>make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it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possible</a:t>
            </a:r>
            <a:r>
              <a:rPr lang="pt-PT" sz="2000" dirty="0" smtClean="0">
                <a:latin typeface="Adobe Caslon Pro" panose="0205050205050A020403" pitchFamily="18" charset="0"/>
              </a:rPr>
              <a:t>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Know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both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evaluation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intervention</a:t>
            </a:r>
            <a:r>
              <a:rPr lang="pt-PT" sz="2000" dirty="0" smtClean="0">
                <a:latin typeface="Adobe Caslon Pro" panose="0205050205050A020403" pitchFamily="18" charset="0"/>
              </a:rPr>
              <a:t> processes in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promotion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of</a:t>
            </a:r>
            <a:r>
              <a:rPr lang="pt-PT" sz="2000" dirty="0" smtClean="0">
                <a:latin typeface="Adobe Caslon Pro" panose="0205050205050A020403" pitchFamily="18" charset="0"/>
              </a:rPr>
              <a:t> a positive </a:t>
            </a:r>
            <a:r>
              <a:rPr lang="pt-PT" sz="2000" dirty="0" err="1" smtClean="0">
                <a:latin typeface="Adobe Caslon Pro" panose="0205050205050A020403" pitchFamily="18" charset="0"/>
              </a:rPr>
              <a:t>parenting</a:t>
            </a:r>
            <a:r>
              <a:rPr lang="pt-PT" sz="2000" dirty="0" smtClean="0">
                <a:latin typeface="Adobe Caslon Pro" panose="0205050205050A020403" pitchFamily="18" charset="0"/>
              </a:rPr>
              <a:t>.</a:t>
            </a:r>
          </a:p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endParaRPr lang="pt-PT" sz="20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PT" sz="3600" b="1" i="1" cap="small" dirty="0" err="1" smtClean="0">
                <a:latin typeface="Adobe Caslon Pro" panose="0205050205050A020403" pitchFamily="18" charset="0"/>
              </a:rPr>
              <a:t>Family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: A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Systemic</a:t>
            </a:r>
            <a:r>
              <a:rPr lang="pt-PT" sz="3600" b="1" i="1" cap="small" dirty="0" smtClean="0">
                <a:latin typeface="Adobe Caslon Pro" panose="0205050205050A020403" pitchFamily="18" charset="0"/>
              </a:rPr>
              <a:t> </a:t>
            </a:r>
            <a:r>
              <a:rPr lang="pt-PT" sz="3600" b="1" i="1" cap="small" dirty="0" err="1" smtClean="0">
                <a:latin typeface="Adobe Caslon Pro" panose="0205050205050A020403" pitchFamily="18" charset="0"/>
              </a:rPr>
              <a:t>View</a:t>
            </a:r>
            <a:endParaRPr lang="pt-PT" sz="3600" cap="small" dirty="0">
              <a:latin typeface="Adobe Caslon Pro" panose="0205050205050A020403" pitchFamily="18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539552" y="1916832"/>
            <a:ext cx="8229600" cy="47525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Family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is</a:t>
            </a:r>
            <a:r>
              <a:rPr lang="pt-PT" sz="2000" dirty="0" smtClean="0">
                <a:latin typeface="Adobe Caslon Pro" panose="0205050205050A020403" pitchFamily="18" charset="0"/>
              </a:rPr>
              <a:t> a </a:t>
            </a:r>
            <a:r>
              <a:rPr lang="pt-PT" sz="2000" dirty="0" err="1" smtClean="0">
                <a:latin typeface="Adobe Caslon Pro" panose="0205050205050A020403" pitchFamily="18" charset="0"/>
              </a:rPr>
              <a:t>system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that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integrates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several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subsystems</a:t>
            </a:r>
            <a:r>
              <a:rPr lang="pt-PT" sz="2000" dirty="0" smtClean="0">
                <a:latin typeface="Adobe Caslon Pro" panose="0205050205050A020403" pitchFamily="18" charset="0"/>
              </a:rPr>
              <a:t>: Individual, Conjugal, Parental, Filial, Fraternal;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Limits</a:t>
            </a:r>
            <a:r>
              <a:rPr lang="pt-PT" sz="2000" dirty="0" smtClean="0">
                <a:latin typeface="Adobe Caslon Pro" panose="0205050205050A020403" pitchFamily="18" charset="0"/>
              </a:rPr>
              <a:t>, roles/</a:t>
            </a:r>
            <a:r>
              <a:rPr lang="pt-PT" sz="2000" dirty="0" err="1" smtClean="0">
                <a:latin typeface="Adobe Caslon Pro" panose="0205050205050A020403" pitchFamily="18" charset="0"/>
              </a:rPr>
              <a:t>functions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specific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routines</a:t>
            </a:r>
            <a:r>
              <a:rPr lang="pt-PT" sz="2000" dirty="0" smtClean="0">
                <a:latin typeface="Adobe Caslon Pro" panose="0205050205050A020403" pitchFamily="18" charset="0"/>
              </a:rPr>
              <a:t> (</a:t>
            </a:r>
            <a:r>
              <a:rPr lang="pt-PT" sz="2000" dirty="0" err="1" smtClean="0">
                <a:latin typeface="Adobe Caslon Pro" panose="0205050205050A020403" pitchFamily="18" charset="0"/>
              </a:rPr>
              <a:t>Minuchin</a:t>
            </a:r>
            <a:r>
              <a:rPr lang="pt-PT" sz="2000" dirty="0" smtClean="0">
                <a:latin typeface="Adobe Caslon Pro" panose="0205050205050A020403" pitchFamily="18" charset="0"/>
              </a:rPr>
              <a:t>, 1982). </a:t>
            </a:r>
          </a:p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endParaRPr lang="pt-PT" sz="2000" dirty="0">
              <a:latin typeface="Adobe Caslon Pro" panose="0205050205050A020403" pitchFamily="18" charset="0"/>
            </a:endParaRPr>
          </a:p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endParaRPr lang="pt-PT" sz="2000" dirty="0">
              <a:latin typeface="Adobe Caslon Pro" panose="0205050205050A020403" pitchFamily="18" charset="0"/>
            </a:endParaRP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Supports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children’s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development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education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socialization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including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their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physical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needs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stimulation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emotional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support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learning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opportunities</a:t>
            </a:r>
            <a:r>
              <a:rPr lang="pt-PT" sz="2000" dirty="0" smtClean="0">
                <a:latin typeface="Adobe Caslon Pro" panose="0205050205050A020403" pitchFamily="18" charset="0"/>
              </a:rPr>
              <a:t>, moral </a:t>
            </a:r>
            <a:r>
              <a:rPr lang="pt-PT" sz="2000" dirty="0" err="1" smtClean="0">
                <a:latin typeface="Adobe Caslon Pro" panose="0205050205050A020403" pitchFamily="18" charset="0"/>
              </a:rPr>
              <a:t>orientation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resilience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self-</a:t>
            </a:r>
            <a:r>
              <a:rPr lang="pt-PT" sz="2000" dirty="0" err="1" smtClean="0">
                <a:latin typeface="Adobe Caslon Pro" panose="0205050205050A020403" pitchFamily="18" charset="0"/>
              </a:rPr>
              <a:t>esteem</a:t>
            </a:r>
            <a:r>
              <a:rPr lang="pt-PT" sz="2000" dirty="0" smtClean="0">
                <a:latin typeface="Adobe Caslon Pro" panose="0205050205050A020403" pitchFamily="18" charset="0"/>
              </a:rPr>
              <a:t> (Relvas, 1996);</a:t>
            </a:r>
          </a:p>
          <a:p>
            <a:pPr algn="just"/>
            <a:r>
              <a:rPr lang="pt-PT" sz="2000" dirty="0" err="1" smtClean="0">
                <a:latin typeface="Adobe Caslon Pro" panose="0205050205050A020403" pitchFamily="18" charset="0"/>
              </a:rPr>
              <a:t>Supports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child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during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his</a:t>
            </a:r>
            <a:r>
              <a:rPr lang="pt-PT" sz="2000" dirty="0" smtClean="0">
                <a:latin typeface="Adobe Caslon Pro" panose="0205050205050A020403" pitchFamily="18" charset="0"/>
              </a:rPr>
              <a:t>/</a:t>
            </a:r>
            <a:r>
              <a:rPr lang="pt-PT" sz="2000" dirty="0" err="1" smtClean="0">
                <a:latin typeface="Adobe Caslon Pro" panose="0205050205050A020403" pitchFamily="18" charset="0"/>
              </a:rPr>
              <a:t>her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autonomy</a:t>
            </a:r>
            <a:r>
              <a:rPr lang="pt-PT" sz="2000" dirty="0" smtClean="0">
                <a:latin typeface="Adobe Caslon Pro" panose="0205050205050A020403" pitchFamily="18" charset="0"/>
              </a:rPr>
              <a:t>/</a:t>
            </a:r>
            <a:r>
              <a:rPr lang="pt-PT" sz="2000" dirty="0" err="1" smtClean="0">
                <a:latin typeface="Adobe Caslon Pro" panose="0205050205050A020403" pitchFamily="18" charset="0"/>
              </a:rPr>
              <a:t>individuality</a:t>
            </a:r>
            <a:r>
              <a:rPr lang="pt-PT" sz="2000" dirty="0" smtClean="0">
                <a:latin typeface="Adobe Caslon Pro" panose="0205050205050A020403" pitchFamily="18" charset="0"/>
              </a:rPr>
              <a:t> – </a:t>
            </a:r>
            <a:r>
              <a:rPr lang="pt-PT" sz="2000" dirty="0" err="1" smtClean="0">
                <a:latin typeface="Adobe Caslon Pro" panose="0205050205050A020403" pitchFamily="18" charset="0"/>
              </a:rPr>
              <a:t>structuring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the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environment</a:t>
            </a:r>
            <a:r>
              <a:rPr lang="pt-PT" sz="2000" dirty="0" smtClean="0">
                <a:latin typeface="Adobe Caslon Pro" panose="0205050205050A020403" pitchFamily="18" charset="0"/>
              </a:rPr>
              <a:t>, </a:t>
            </a:r>
            <a:r>
              <a:rPr lang="pt-PT" sz="2000" dirty="0" err="1" smtClean="0">
                <a:latin typeface="Adobe Caslon Pro" panose="0205050205050A020403" pitchFamily="18" charset="0"/>
              </a:rPr>
              <a:t>monitoring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and</a:t>
            </a:r>
            <a:r>
              <a:rPr lang="pt-PT" sz="2000" dirty="0" smtClean="0">
                <a:latin typeface="Adobe Caslon Pro" panose="0205050205050A020403" pitchFamily="18" charset="0"/>
              </a:rPr>
              <a:t> </a:t>
            </a:r>
            <a:r>
              <a:rPr lang="pt-PT" sz="2000" dirty="0" err="1" smtClean="0">
                <a:latin typeface="Adobe Caslon Pro" panose="0205050205050A020403" pitchFamily="18" charset="0"/>
              </a:rPr>
              <a:t>supervision</a:t>
            </a:r>
            <a:r>
              <a:rPr lang="pt-PT" sz="2000" dirty="0" smtClean="0">
                <a:latin typeface="Adobe Caslon Pro" panose="0205050205050A020403" pitchFamily="18" charset="0"/>
              </a:rPr>
              <a:t> (</a:t>
            </a:r>
            <a:r>
              <a:rPr lang="pt-PT" sz="2000" dirty="0" err="1" smtClean="0">
                <a:latin typeface="Adobe Caslon Pro" panose="0205050205050A020403" pitchFamily="18" charset="0"/>
              </a:rPr>
              <a:t>Bradley</a:t>
            </a:r>
            <a:r>
              <a:rPr lang="pt-PT" sz="2000" dirty="0" smtClean="0">
                <a:latin typeface="Adobe Caslon Pro" panose="0205050205050A020403" pitchFamily="18" charset="0"/>
              </a:rPr>
              <a:t>, 2002).</a:t>
            </a:r>
          </a:p>
          <a:p>
            <a:pPr algn="just"/>
            <a:endParaRPr lang="pt-PT" sz="2000" dirty="0" smtClean="0">
              <a:latin typeface="Adobe Caslon Pro" panose="0205050205050A020403" pitchFamily="18" charset="0"/>
            </a:endParaRPr>
          </a:p>
          <a:p>
            <a:pPr algn="just"/>
            <a:endParaRPr lang="pt-PT" sz="2000" dirty="0">
              <a:latin typeface="Adobe Caslon Pro" panose="0205050205050A020403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9552" y="3249512"/>
            <a:ext cx="8229600" cy="998984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/>
              <a:t>PARENTAL SUBSYSTEM </a:t>
            </a:r>
            <a:r>
              <a:rPr lang="pt-PT" sz="1600" dirty="0" smtClean="0"/>
              <a:t>		NOURISHING, GUIDING AND CONTROLLING</a:t>
            </a:r>
            <a:endParaRPr lang="pt-PT" sz="1600" dirty="0"/>
          </a:p>
        </p:txBody>
      </p:sp>
      <p:sp>
        <p:nvSpPr>
          <p:cNvPr id="9" name="Seta para a direita 8"/>
          <p:cNvSpPr/>
          <p:nvPr/>
        </p:nvSpPr>
        <p:spPr>
          <a:xfrm>
            <a:off x="3203848" y="3496976"/>
            <a:ext cx="936104" cy="50405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1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12&#10; 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25510" b="7910"/>
          <a:stretch/>
        </p:blipFill>
        <p:spPr bwMode="auto">
          <a:xfrm>
            <a:off x="467544" y="1700808"/>
            <a:ext cx="6990023" cy="44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980728"/>
            <a:ext cx="396661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1826</TotalTime>
  <Words>1951</Words>
  <Application>Microsoft Office PowerPoint</Application>
  <PresentationFormat>Apresentação no Ecrã (4:3)</PresentationFormat>
  <Paragraphs>326</Paragraphs>
  <Slides>40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7" baseType="lpstr">
      <vt:lpstr>Adobe Caslon Pro</vt:lpstr>
      <vt:lpstr>AngsanaUPC</vt:lpstr>
      <vt:lpstr>Arial</vt:lpstr>
      <vt:lpstr>Calibri</vt:lpstr>
      <vt:lpstr>Constantia</vt:lpstr>
      <vt:lpstr>Wingdings 2</vt:lpstr>
      <vt:lpstr>Fluxo</vt:lpstr>
      <vt:lpstr>Session on Parenting</vt:lpstr>
      <vt:lpstr>Personal presentation</vt:lpstr>
      <vt:lpstr>     What is parenting?</vt:lpstr>
      <vt:lpstr>Why?</vt:lpstr>
      <vt:lpstr> </vt:lpstr>
      <vt:lpstr>Positive Parenting</vt:lpstr>
      <vt:lpstr>Competencies to be Developed</vt:lpstr>
      <vt:lpstr>Family: A Systemic View</vt:lpstr>
      <vt:lpstr>Apresentação do PowerPoint</vt:lpstr>
      <vt:lpstr>Family: A Systemic View</vt:lpstr>
      <vt:lpstr>Apresentação do PowerPoint</vt:lpstr>
      <vt:lpstr>Being a Parent Today</vt:lpstr>
      <vt:lpstr>Intervention on Parenting</vt:lpstr>
      <vt:lpstr>Towards a more Positive Parenting</vt:lpstr>
      <vt:lpstr>Care/Love</vt:lpstr>
      <vt:lpstr>Apresentação do PowerPoint</vt:lpstr>
      <vt:lpstr>     </vt:lpstr>
      <vt:lpstr>  Rules and Limits</vt:lpstr>
      <vt:lpstr>Apresentação do PowerPoint</vt:lpstr>
      <vt:lpstr>Give clear orders</vt:lpstr>
      <vt:lpstr>The importance of giving orders…</vt:lpstr>
      <vt:lpstr>Apresentação do PowerPoint</vt:lpstr>
      <vt:lpstr>Clear Consequences</vt:lpstr>
      <vt:lpstr>Examples of verbal compliments:</vt:lpstr>
      <vt:lpstr>Apresentação do PowerPoint</vt:lpstr>
      <vt:lpstr>  </vt:lpstr>
      <vt:lpstr>The respect</vt:lpstr>
      <vt:lpstr>Be part of the model…</vt:lpstr>
      <vt:lpstr>Give emphasis to the behaviour you want to see and not what you don’t want to see</vt:lpstr>
      <vt:lpstr>Find out the causes of…</vt:lpstr>
      <vt:lpstr>Create a good emotional bond</vt:lpstr>
      <vt:lpstr>Appreciate the child’s role</vt:lpstr>
      <vt:lpstr>Be firm…</vt:lpstr>
      <vt:lpstr>I love you!</vt:lpstr>
      <vt:lpstr>Create a routine</vt:lpstr>
      <vt:lpstr>Routines</vt:lpstr>
      <vt:lpstr>Meals</vt:lpstr>
      <vt:lpstr>Talk to your children in an open way </vt:lpstr>
      <vt:lpstr>Three tips to build a partnership between family and school  </vt:lpstr>
      <vt:lpstr>Apresentação do PowerPoint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Ação sobre Parentalidade</dc:title>
  <dc:creator>fc011</dc:creator>
  <cp:lastModifiedBy>AEVA-CITIZENS | Andreia Baptista</cp:lastModifiedBy>
  <cp:revision>281</cp:revision>
  <cp:lastPrinted>2019-02-26T13:08:32Z</cp:lastPrinted>
  <dcterms:created xsi:type="dcterms:W3CDTF">2017-02-22T11:07:24Z</dcterms:created>
  <dcterms:modified xsi:type="dcterms:W3CDTF">2019-03-07T17:27:04Z</dcterms:modified>
</cp:coreProperties>
</file>